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ink/ink1.xml" ContentType="application/inkml+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5"/>
  </p:sldMasterIdLst>
  <p:notesMasterIdLst>
    <p:notesMasterId r:id="rId14"/>
  </p:notesMasterIdLst>
  <p:sldIdLst>
    <p:sldId id="256" r:id="rId6"/>
    <p:sldId id="440" r:id="rId7"/>
    <p:sldId id="487" r:id="rId8"/>
    <p:sldId id="445" r:id="rId9"/>
    <p:sldId id="552" r:id="rId10"/>
    <p:sldId id="481" r:id="rId11"/>
    <p:sldId id="551" r:id="rId12"/>
    <p:sldId id="473" r:id="rId1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94EDDD-F9B1-D807-C710-E63D0A69C312}" name="Kastelijn, Pascal" initials="PK" userId="S::p.kastelijn@ghorbrabantmwn.nl::a87bb633-3d3c-45a3-8d17-d5c52c2657c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E42"/>
    <a:srgbClr val="0077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E4D629-A3C8-418C-ABCC-7F407E8C3629}" v="2" dt="2023-07-13T07:13:26.294"/>
    <p1510:client id="{792E335D-74D5-D0F5-5474-87737316B413}" v="253" dt="2023-09-20T13:15:15.321"/>
    <p1510:client id="{9F4D1BD9-D6ED-5022-DBAF-4D4A3E38F072}" v="1" dt="2023-09-27T10:29:09.584"/>
    <p1510:client id="{C1C25BAB-49CD-A369-1F91-3731E19C0BFB}" v="2" dt="2023-09-25T07:54:54.696"/>
    <p1510:client id="{ECBDB75F-73C5-463F-AD20-72B6F5CC1AD0}" v="1534" dt="2023-06-27T07:33:13.05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2160"/>
        <p:guide pos="2880"/>
      </p:guideLst>
    </p:cSldViewPr>
  </p:slide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uwer, Casper" userId="S::c.brouwer@ghorbrabantmwn.nl::4733d099-8040-4bc4-a399-7b19a6835557" providerId="AD" clId="Web-{C1C25BAB-49CD-A369-1F91-3731E19C0BFB}"/>
    <pc:docChg chg="sldOrd">
      <pc:chgData name="Brouwer, Casper" userId="S::c.brouwer@ghorbrabantmwn.nl::4733d099-8040-4bc4-a399-7b19a6835557" providerId="AD" clId="Web-{C1C25BAB-49CD-A369-1F91-3731E19C0BFB}" dt="2023-09-25T07:54:54.696" v="1"/>
      <pc:docMkLst>
        <pc:docMk/>
      </pc:docMkLst>
      <pc:sldChg chg="ord">
        <pc:chgData name="Brouwer, Casper" userId="S::c.brouwer@ghorbrabantmwn.nl::4733d099-8040-4bc4-a399-7b19a6835557" providerId="AD" clId="Web-{C1C25BAB-49CD-A369-1F91-3731E19C0BFB}" dt="2023-09-25T07:54:54.696" v="1"/>
        <pc:sldMkLst>
          <pc:docMk/>
          <pc:sldMk cId="837805797" sldId="487"/>
        </pc:sldMkLst>
      </pc:sldChg>
    </pc:docChg>
  </pc:docChgLst>
  <pc:docChgLst>
    <pc:chgData name="Kastelijn, Pascal" userId="S::p.kastelijn@ghorbrabantmwn.nl::a87bb633-3d3c-45a3-8d17-d5c52c2657ce" providerId="AD" clId="Web-{9F4D1BD9-D6ED-5022-DBAF-4D4A3E38F072}"/>
    <pc:docChg chg="modSld">
      <pc:chgData name="Kastelijn, Pascal" userId="S::p.kastelijn@ghorbrabantmwn.nl::a87bb633-3d3c-45a3-8d17-d5c52c2657ce" providerId="AD" clId="Web-{9F4D1BD9-D6ED-5022-DBAF-4D4A3E38F072}" dt="2023-09-27T10:29:09.584" v="0" actId="1076"/>
      <pc:docMkLst>
        <pc:docMk/>
      </pc:docMkLst>
      <pc:sldChg chg="modSp">
        <pc:chgData name="Kastelijn, Pascal" userId="S::p.kastelijn@ghorbrabantmwn.nl::a87bb633-3d3c-45a3-8d17-d5c52c2657ce" providerId="AD" clId="Web-{9F4D1BD9-D6ED-5022-DBAF-4D4A3E38F072}" dt="2023-09-27T10:29:09.584" v="0" actId="1076"/>
        <pc:sldMkLst>
          <pc:docMk/>
          <pc:sldMk cId="2365741305" sldId="256"/>
        </pc:sldMkLst>
        <pc:picChg chg="mod">
          <ac:chgData name="Kastelijn, Pascal" userId="S::p.kastelijn@ghorbrabantmwn.nl::a87bb633-3d3c-45a3-8d17-d5c52c2657ce" providerId="AD" clId="Web-{9F4D1BD9-D6ED-5022-DBAF-4D4A3E38F072}" dt="2023-09-27T10:29:09.584" v="0" actId="1076"/>
          <ac:picMkLst>
            <pc:docMk/>
            <pc:sldMk cId="2365741305" sldId="256"/>
            <ac:picMk id="5" creationId="{4121DCD6-1323-DCC4-3537-7E4E4635EB6E}"/>
          </ac:picMkLst>
        </pc:picChg>
      </pc:sldChg>
    </pc:docChg>
  </pc:docChgLst>
  <pc:docChgLst>
    <pc:chgData name="Kastelijn, Pascal" userId="S::p.kastelijn@ghorbrabantmwn.nl::a87bb633-3d3c-45a3-8d17-d5c52c2657ce" providerId="AD" clId="Web-{792E335D-74D5-D0F5-5474-87737316B413}"/>
    <pc:docChg chg="addSld modSld">
      <pc:chgData name="Kastelijn, Pascal" userId="S::p.kastelijn@ghorbrabantmwn.nl::a87bb633-3d3c-45a3-8d17-d5c52c2657ce" providerId="AD" clId="Web-{792E335D-74D5-D0F5-5474-87737316B413}" dt="2023-09-20T13:15:10.445" v="1206" actId="20577"/>
      <pc:docMkLst>
        <pc:docMk/>
      </pc:docMkLst>
      <pc:sldChg chg="modSp">
        <pc:chgData name="Kastelijn, Pascal" userId="S::p.kastelijn@ghorbrabantmwn.nl::a87bb633-3d3c-45a3-8d17-d5c52c2657ce" providerId="AD" clId="Web-{792E335D-74D5-D0F5-5474-87737316B413}" dt="2023-09-20T12:51:59.478" v="56" actId="20577"/>
        <pc:sldMkLst>
          <pc:docMk/>
          <pc:sldMk cId="2365741305" sldId="256"/>
        </pc:sldMkLst>
        <pc:spChg chg="mod">
          <ac:chgData name="Kastelijn, Pascal" userId="S::p.kastelijn@ghorbrabantmwn.nl::a87bb633-3d3c-45a3-8d17-d5c52c2657ce" providerId="AD" clId="Web-{792E335D-74D5-D0F5-5474-87737316B413}" dt="2023-09-20T12:51:59.478" v="56" actId="20577"/>
          <ac:spMkLst>
            <pc:docMk/>
            <pc:sldMk cId="2365741305" sldId="256"/>
            <ac:spMk id="3" creationId="{2C8F07E4-7601-4205-B9DC-86C09A4791B2}"/>
          </ac:spMkLst>
        </pc:spChg>
      </pc:sldChg>
      <pc:sldChg chg="modSp">
        <pc:chgData name="Kastelijn, Pascal" userId="S::p.kastelijn@ghorbrabantmwn.nl::a87bb633-3d3c-45a3-8d17-d5c52c2657ce" providerId="AD" clId="Web-{792E335D-74D5-D0F5-5474-87737316B413}" dt="2023-09-20T13:00:35.409" v="115" actId="20577"/>
        <pc:sldMkLst>
          <pc:docMk/>
          <pc:sldMk cId="1307600858" sldId="440"/>
        </pc:sldMkLst>
        <pc:spChg chg="mod">
          <ac:chgData name="Kastelijn, Pascal" userId="S::p.kastelijn@ghorbrabantmwn.nl::a87bb633-3d3c-45a3-8d17-d5c52c2657ce" providerId="AD" clId="Web-{792E335D-74D5-D0F5-5474-87737316B413}" dt="2023-09-20T13:00:35.409" v="115" actId="20577"/>
          <ac:spMkLst>
            <pc:docMk/>
            <pc:sldMk cId="1307600858" sldId="440"/>
            <ac:spMk id="3" creationId="{3938CF63-2F4B-A72B-AB99-4474265DD4EB}"/>
          </ac:spMkLst>
        </pc:spChg>
      </pc:sldChg>
      <pc:sldChg chg="modSp modNotes">
        <pc:chgData name="Kastelijn, Pascal" userId="S::p.kastelijn@ghorbrabantmwn.nl::a87bb633-3d3c-45a3-8d17-d5c52c2657ce" providerId="AD" clId="Web-{792E335D-74D5-D0F5-5474-87737316B413}" dt="2023-09-20T13:12:04.556" v="1082" actId="20577"/>
        <pc:sldMkLst>
          <pc:docMk/>
          <pc:sldMk cId="1836634762" sldId="445"/>
        </pc:sldMkLst>
        <pc:spChg chg="mod">
          <ac:chgData name="Kastelijn, Pascal" userId="S::p.kastelijn@ghorbrabantmwn.nl::a87bb633-3d3c-45a3-8d17-d5c52c2657ce" providerId="AD" clId="Web-{792E335D-74D5-D0F5-5474-87737316B413}" dt="2023-09-20T13:12:04.556" v="1082" actId="20577"/>
          <ac:spMkLst>
            <pc:docMk/>
            <pc:sldMk cId="1836634762" sldId="445"/>
            <ac:spMk id="3" creationId="{3938CF63-2F4B-A72B-AB99-4474265DD4EB}"/>
          </ac:spMkLst>
        </pc:spChg>
      </pc:sldChg>
      <pc:sldChg chg="addSp delSp modSp">
        <pc:chgData name="Kastelijn, Pascal" userId="S::p.kastelijn@ghorbrabantmwn.nl::a87bb633-3d3c-45a3-8d17-d5c52c2657ce" providerId="AD" clId="Web-{792E335D-74D5-D0F5-5474-87737316B413}" dt="2023-09-20T13:10:31.408" v="1078"/>
        <pc:sldMkLst>
          <pc:docMk/>
          <pc:sldMk cId="1085283873" sldId="481"/>
        </pc:sldMkLst>
        <pc:spChg chg="mod">
          <ac:chgData name="Kastelijn, Pascal" userId="S::p.kastelijn@ghorbrabantmwn.nl::a87bb633-3d3c-45a3-8d17-d5c52c2657ce" providerId="AD" clId="Web-{792E335D-74D5-D0F5-5474-87737316B413}" dt="2023-09-20T13:10:31.408" v="1078"/>
          <ac:spMkLst>
            <pc:docMk/>
            <pc:sldMk cId="1085283873" sldId="481"/>
            <ac:spMk id="9" creationId="{2402AE6F-B0A8-F28E-A32D-9213F0B61049}"/>
          </ac:spMkLst>
        </pc:spChg>
        <pc:picChg chg="add mod">
          <ac:chgData name="Kastelijn, Pascal" userId="S::p.kastelijn@ghorbrabantmwn.nl::a87bb633-3d3c-45a3-8d17-d5c52c2657ce" providerId="AD" clId="Web-{792E335D-74D5-D0F5-5474-87737316B413}" dt="2023-09-20T13:10:31.408" v="1078"/>
          <ac:picMkLst>
            <pc:docMk/>
            <pc:sldMk cId="1085283873" sldId="481"/>
            <ac:picMk id="2" creationId="{25A46F3C-3F00-C3C2-5FAB-AA5EEB62716A}"/>
          </ac:picMkLst>
        </pc:picChg>
        <pc:picChg chg="del">
          <ac:chgData name="Kastelijn, Pascal" userId="S::p.kastelijn@ghorbrabantmwn.nl::a87bb633-3d3c-45a3-8d17-d5c52c2657ce" providerId="AD" clId="Web-{792E335D-74D5-D0F5-5474-87737316B413}" dt="2023-09-20T13:10:24.079" v="1076"/>
          <ac:picMkLst>
            <pc:docMk/>
            <pc:sldMk cId="1085283873" sldId="481"/>
            <ac:picMk id="4" creationId="{238AAFA1-C99F-5D15-E508-D821D31DCBC6}"/>
          </ac:picMkLst>
        </pc:picChg>
      </pc:sldChg>
      <pc:sldChg chg="modNotes">
        <pc:chgData name="Kastelijn, Pascal" userId="S::p.kastelijn@ghorbrabantmwn.nl::a87bb633-3d3c-45a3-8d17-d5c52c2657ce" providerId="AD" clId="Web-{792E335D-74D5-D0F5-5474-87737316B413}" dt="2023-09-20T13:07:35.176" v="1075"/>
        <pc:sldMkLst>
          <pc:docMk/>
          <pc:sldMk cId="837805797" sldId="487"/>
        </pc:sldMkLst>
      </pc:sldChg>
      <pc:sldChg chg="modNotes">
        <pc:chgData name="Kastelijn, Pascal" userId="S::p.kastelijn@ghorbrabantmwn.nl::a87bb633-3d3c-45a3-8d17-d5c52c2657ce" providerId="AD" clId="Web-{792E335D-74D5-D0F5-5474-87737316B413}" dt="2023-09-20T13:07:30.222" v="1074"/>
        <pc:sldMkLst>
          <pc:docMk/>
          <pc:sldMk cId="2613483860" sldId="551"/>
        </pc:sldMkLst>
      </pc:sldChg>
      <pc:sldChg chg="delSp modSp add replId modNotes">
        <pc:chgData name="Kastelijn, Pascal" userId="S::p.kastelijn@ghorbrabantmwn.nl::a87bb633-3d3c-45a3-8d17-d5c52c2657ce" providerId="AD" clId="Web-{792E335D-74D5-D0F5-5474-87737316B413}" dt="2023-09-20T13:15:10.445" v="1206" actId="20577"/>
        <pc:sldMkLst>
          <pc:docMk/>
          <pc:sldMk cId="2128519594" sldId="552"/>
        </pc:sldMkLst>
        <pc:spChg chg="mod">
          <ac:chgData name="Kastelijn, Pascal" userId="S::p.kastelijn@ghorbrabantmwn.nl::a87bb633-3d3c-45a3-8d17-d5c52c2657ce" providerId="AD" clId="Web-{792E335D-74D5-D0F5-5474-87737316B413}" dt="2023-09-20T13:12:54.466" v="1102" actId="20577"/>
          <ac:spMkLst>
            <pc:docMk/>
            <pc:sldMk cId="2128519594" sldId="552"/>
            <ac:spMk id="2" creationId="{C1598B5D-21B2-A347-8787-C2D0E9D548FC}"/>
          </ac:spMkLst>
        </pc:spChg>
        <pc:spChg chg="mod">
          <ac:chgData name="Kastelijn, Pascal" userId="S::p.kastelijn@ghorbrabantmwn.nl::a87bb633-3d3c-45a3-8d17-d5c52c2657ce" providerId="AD" clId="Web-{792E335D-74D5-D0F5-5474-87737316B413}" dt="2023-09-20T13:15:10.445" v="1206" actId="20577"/>
          <ac:spMkLst>
            <pc:docMk/>
            <pc:sldMk cId="2128519594" sldId="552"/>
            <ac:spMk id="3" creationId="{3938CF63-2F4B-A72B-AB99-4474265DD4EB}"/>
          </ac:spMkLst>
        </pc:spChg>
        <pc:spChg chg="del">
          <ac:chgData name="Kastelijn, Pascal" userId="S::p.kastelijn@ghorbrabantmwn.nl::a87bb633-3d3c-45a3-8d17-d5c52c2657ce" providerId="AD" clId="Web-{792E335D-74D5-D0F5-5474-87737316B413}" dt="2023-09-20T13:12:38.793" v="1091"/>
          <ac:spMkLst>
            <pc:docMk/>
            <pc:sldMk cId="2128519594" sldId="552"/>
            <ac:spMk id="6" creationId="{DAD9FCEF-723F-2553-8E3F-DF33CB0C205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07T08:07:41.717"/>
    </inkml:context>
    <inkml:brush xml:id="br0">
      <inkml:brushProperty name="width" value="0.05" units="cm"/>
      <inkml:brushProperty name="height" value="0.05" units="cm"/>
    </inkml:brush>
  </inkml:definitions>
  <inkml:trace contextRef="#ctx0" brushRef="#br0">0 0 4241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89C5B6-CA0E-4C9A-926A-600E84AC3780}" type="datetimeFigureOut">
              <a:rPr lang="nl-NL" smtClean="0"/>
              <a:t>2-10-2023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C3355B-6DBD-4465-AC1C-E2238DD49503}" type="slidenum">
              <a:rPr lang="nl-NL" smtClean="0"/>
              <a:t>‹nr.›</a:t>
            </a:fld>
            <a:endParaRPr lang="nl-NL"/>
          </a:p>
        </p:txBody>
      </p:sp>
    </p:spTree>
    <p:extLst>
      <p:ext uri="{BB962C8B-B14F-4D97-AF65-F5344CB8AC3E}">
        <p14:creationId xmlns:p14="http://schemas.microsoft.com/office/powerpoint/2010/main" val="4279198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3C3355B-6DBD-4465-AC1C-E2238DD49503}" type="slidenum">
              <a:rPr lang="nl-NL" smtClean="0"/>
              <a:t>1</a:t>
            </a:fld>
            <a:endParaRPr lang="nl-NL"/>
          </a:p>
        </p:txBody>
      </p:sp>
    </p:spTree>
    <p:extLst>
      <p:ext uri="{BB962C8B-B14F-4D97-AF65-F5344CB8AC3E}">
        <p14:creationId xmlns:p14="http://schemas.microsoft.com/office/powerpoint/2010/main" val="513504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3C3355B-6DBD-4465-AC1C-E2238DD49503}" type="slidenum">
              <a:rPr lang="nl-NL" smtClean="0"/>
              <a:t>2</a:t>
            </a:fld>
            <a:endParaRPr lang="nl-NL"/>
          </a:p>
        </p:txBody>
      </p:sp>
    </p:spTree>
    <p:extLst>
      <p:ext uri="{BB962C8B-B14F-4D97-AF65-F5344CB8AC3E}">
        <p14:creationId xmlns:p14="http://schemas.microsoft.com/office/powerpoint/2010/main" val="383679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cs typeface="Calibri"/>
            </a:endParaRPr>
          </a:p>
        </p:txBody>
      </p:sp>
      <p:sp>
        <p:nvSpPr>
          <p:cNvPr id="4" name="Tijdelijke aanduiding voor dianummer 3"/>
          <p:cNvSpPr>
            <a:spLocks noGrp="1"/>
          </p:cNvSpPr>
          <p:nvPr>
            <p:ph type="sldNum" sz="quarter" idx="5"/>
          </p:nvPr>
        </p:nvSpPr>
        <p:spPr/>
        <p:txBody>
          <a:bodyPr/>
          <a:lstStyle/>
          <a:p>
            <a:fld id="{43C3355B-6DBD-4465-AC1C-E2238DD49503}" type="slidenum">
              <a:rPr lang="nl-NL" smtClean="0"/>
              <a:t>3</a:t>
            </a:fld>
            <a:endParaRPr lang="nl-NL"/>
          </a:p>
        </p:txBody>
      </p:sp>
    </p:spTree>
    <p:extLst>
      <p:ext uri="{BB962C8B-B14F-4D97-AF65-F5344CB8AC3E}">
        <p14:creationId xmlns:p14="http://schemas.microsoft.com/office/powerpoint/2010/main" val="1225187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Doel van de bijeenkomst </a:t>
            </a:r>
            <a:endParaRPr lang="en-US"/>
          </a:p>
          <a:p>
            <a:r>
              <a:rPr lang="nl-NL"/>
              <a:t>- uitkomsten van de analysetool bespreken</a:t>
            </a:r>
          </a:p>
          <a:p>
            <a:r>
              <a:rPr lang="nl-NL"/>
              <a:t>- gedeeld beeld over resultaten analyse. Onduidelijkheden zijn weggenomen</a:t>
            </a:r>
          </a:p>
          <a:p>
            <a:r>
              <a:rPr lang="nl-NL"/>
              <a:t>- (eerste) inzicht in keteneffecten. Risico’s en knelpunten (voor keten) in het algemeen en per incidenttype in kaart</a:t>
            </a:r>
            <a:endParaRPr lang="nl-NL">
              <a:cs typeface="Calibri"/>
            </a:endParaRPr>
          </a:p>
          <a:p>
            <a:r>
              <a:rPr lang="nl-NL"/>
              <a:t>Bijstellen ambities voor deze bijeenkomst (misschien een volgende nodig)</a:t>
            </a:r>
            <a:endParaRPr lang="nl-NL">
              <a:cs typeface="Calibri"/>
            </a:endParaRPr>
          </a:p>
          <a:p>
            <a:r>
              <a:rPr lang="nl-NL"/>
              <a:t>Einddoel ZRP: herhalen wat het doel is van het ZRP: Inzicht in risico’s en kwetsbaarheden voor </a:t>
            </a:r>
            <a:r>
              <a:rPr lang="nl-NL" err="1"/>
              <a:t>zorgcontinuiteit</a:t>
            </a:r>
            <a:r>
              <a:rPr lang="nl-NL"/>
              <a:t> in de keten. Ambitie: </a:t>
            </a:r>
            <a:r>
              <a:rPr lang="nl-NL" err="1"/>
              <a:t>zrp</a:t>
            </a:r>
            <a:r>
              <a:rPr lang="nl-NL"/>
              <a:t> waar we in samenwerking met VR en ROAZ (en zorgpartners) vervolg aan kunnen geven (met maatregelen) om deze kwetsbaarheden uit ZRP daadwerkelijk aan te pakken.</a:t>
            </a:r>
            <a:endParaRPr lang="nl-NL">
              <a:cs typeface="Calibri"/>
            </a:endParaRPr>
          </a:p>
          <a:p>
            <a:r>
              <a:rPr lang="nl-NL"/>
              <a:t>We constateren dat de methodiek die landelijk wordt gebruikt ook zijn beperkingen heeft. Het gaat om primaire crisisprocessen en is daarmee niet een afspiegeling van de bedrijfscontinuïteit van de organisaties. Analysetool laat een mooie basis zien voor het verdere gesprek, maar is in hoofdlijnen. Het gesprek dat we vandaag voeren is belangrijk om straks concrete conclusies en aanbevelingen te doen.</a:t>
            </a:r>
            <a:endParaRPr lang="nl-NL">
              <a:cs typeface="Calibri"/>
            </a:endParaRPr>
          </a:p>
          <a:p>
            <a:r>
              <a:rPr lang="nl-NL"/>
              <a:t>Daarom zijn juist de fysieke bijeenkomsten van belang om passende en gerichte vragen te kunnen stellen aan elkaar. Zo kunnen we samen zoeken naar een werkbaar </a:t>
            </a:r>
            <a:r>
              <a:rPr lang="nl-NL" err="1"/>
              <a:t>zrp</a:t>
            </a:r>
            <a:r>
              <a:rPr lang="nl-NL"/>
              <a:t>.</a:t>
            </a:r>
            <a:endParaRPr lang="nl-NL">
              <a:cs typeface="Calibri"/>
            </a:endParaRPr>
          </a:p>
          <a:p>
            <a:r>
              <a:rPr lang="nl-NL"/>
              <a:t>Landelijk hopen we op een verdere doorontwikkeling, niet alleen van de methodiek, maar ook van het ZRP. We staan dus niet te lang stil bij de gebruikte methodiek, maar gaan met elkaar in gesprek over de inhoud.</a:t>
            </a:r>
            <a:endParaRPr lang="nl-NL">
              <a:cs typeface="Calibri"/>
            </a:endParaRPr>
          </a:p>
          <a:p>
            <a:r>
              <a:rPr lang="nl-NL"/>
              <a:t>Benoemen (net als HM) dat scenario een middel is om de kwetsbaarheden in kaart te brengen. (dus vooral niet te lang in het scenario blijven hangen, maar stap vooruit)</a:t>
            </a:r>
            <a:endParaRPr lang="nl-NL">
              <a:cs typeface="Calibri"/>
            </a:endParaRPr>
          </a:p>
          <a:p>
            <a:endParaRPr lang="nl-NL">
              <a:cs typeface="Calibri"/>
            </a:endParaRPr>
          </a:p>
        </p:txBody>
      </p:sp>
      <p:sp>
        <p:nvSpPr>
          <p:cNvPr id="4" name="Tijdelijke aanduiding voor dianummer 3"/>
          <p:cNvSpPr>
            <a:spLocks noGrp="1"/>
          </p:cNvSpPr>
          <p:nvPr>
            <p:ph type="sldNum" sz="quarter" idx="5"/>
          </p:nvPr>
        </p:nvSpPr>
        <p:spPr/>
        <p:txBody>
          <a:bodyPr/>
          <a:lstStyle/>
          <a:p>
            <a:fld id="{43C3355B-6DBD-4465-AC1C-E2238DD49503}" type="slidenum">
              <a:rPr lang="nl-NL" smtClean="0"/>
              <a:t>4</a:t>
            </a:fld>
            <a:endParaRPr lang="nl-NL"/>
          </a:p>
        </p:txBody>
      </p:sp>
    </p:spTree>
    <p:extLst>
      <p:ext uri="{BB962C8B-B14F-4D97-AF65-F5344CB8AC3E}">
        <p14:creationId xmlns:p14="http://schemas.microsoft.com/office/powerpoint/2010/main" val="2271579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Toelichting werkvorm </a:t>
            </a:r>
          </a:p>
        </p:txBody>
      </p:sp>
      <p:sp>
        <p:nvSpPr>
          <p:cNvPr id="4" name="Tijdelijke aanduiding voor dianummer 3"/>
          <p:cNvSpPr>
            <a:spLocks noGrp="1"/>
          </p:cNvSpPr>
          <p:nvPr>
            <p:ph type="sldNum" sz="quarter" idx="5"/>
          </p:nvPr>
        </p:nvSpPr>
        <p:spPr/>
        <p:txBody>
          <a:bodyPr/>
          <a:lstStyle/>
          <a:p>
            <a:fld id="{43C3355B-6DBD-4465-AC1C-E2238DD49503}" type="slidenum">
              <a:rPr lang="nl-NL" smtClean="0"/>
              <a:t>5</a:t>
            </a:fld>
            <a:endParaRPr lang="nl-NL"/>
          </a:p>
        </p:txBody>
      </p:sp>
    </p:spTree>
    <p:extLst>
      <p:ext uri="{BB962C8B-B14F-4D97-AF65-F5344CB8AC3E}">
        <p14:creationId xmlns:p14="http://schemas.microsoft.com/office/powerpoint/2010/main" val="2893989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Einddoel ZRP: Het ZRP maakt inzichtelijk welke risico's en kwetsbaarheden leiden tot een disbalans in vraag en aanbod van de zorg. </a:t>
            </a:r>
            <a:endParaRPr lang="nl-NL">
              <a:cs typeface="Calibri"/>
            </a:endParaRPr>
          </a:p>
          <a:p>
            <a:r>
              <a:rPr lang="nl-NL">
                <a:cs typeface="Calibri"/>
              </a:rPr>
              <a:t>Voor het vervolg willen we graag met de ketenpartners werken aan afspraken gericht op de effectbestrijding bij rampen en crisis. </a:t>
            </a:r>
          </a:p>
          <a:p>
            <a:endParaRPr lang="nl-NL"/>
          </a:p>
          <a:p>
            <a:r>
              <a:rPr lang="nl-NL"/>
              <a:t>Nog nadenken over vervolg. Wat is nodig? Extra fysieke bijeenkomst? Online bijeenkomst?</a:t>
            </a:r>
            <a:endParaRPr lang="nl-NL">
              <a:cs typeface="Calibri"/>
            </a:endParaRPr>
          </a:p>
        </p:txBody>
      </p:sp>
      <p:sp>
        <p:nvSpPr>
          <p:cNvPr id="4" name="Tijdelijke aanduiding voor dianummer 3"/>
          <p:cNvSpPr>
            <a:spLocks noGrp="1"/>
          </p:cNvSpPr>
          <p:nvPr>
            <p:ph type="sldNum" sz="quarter" idx="5"/>
          </p:nvPr>
        </p:nvSpPr>
        <p:spPr/>
        <p:txBody>
          <a:bodyPr/>
          <a:lstStyle/>
          <a:p>
            <a:fld id="{43C3355B-6DBD-4465-AC1C-E2238DD49503}" type="slidenum">
              <a:rPr lang="nl-NL" smtClean="0"/>
              <a:t>7</a:t>
            </a:fld>
            <a:endParaRPr lang="nl-NL"/>
          </a:p>
        </p:txBody>
      </p:sp>
    </p:spTree>
    <p:extLst>
      <p:ext uri="{BB962C8B-B14F-4D97-AF65-F5344CB8AC3E}">
        <p14:creationId xmlns:p14="http://schemas.microsoft.com/office/powerpoint/2010/main" val="300305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Tevreden over de opbrengst van vandaag?</a:t>
            </a:r>
          </a:p>
          <a:p>
            <a:r>
              <a:rPr lang="nl-NL"/>
              <a:t>Vragen? Wil je ons nog iets meegeven?</a:t>
            </a:r>
          </a:p>
        </p:txBody>
      </p:sp>
      <p:sp>
        <p:nvSpPr>
          <p:cNvPr id="4" name="Tijdelijke aanduiding voor dianummer 3"/>
          <p:cNvSpPr>
            <a:spLocks noGrp="1"/>
          </p:cNvSpPr>
          <p:nvPr>
            <p:ph type="sldNum" sz="quarter" idx="5"/>
          </p:nvPr>
        </p:nvSpPr>
        <p:spPr/>
        <p:txBody>
          <a:bodyPr/>
          <a:lstStyle/>
          <a:p>
            <a:fld id="{43C3355B-6DBD-4465-AC1C-E2238DD49503}" type="slidenum">
              <a:rPr lang="nl-NL" smtClean="0"/>
              <a:t>8</a:t>
            </a:fld>
            <a:endParaRPr lang="nl-NL"/>
          </a:p>
        </p:txBody>
      </p:sp>
    </p:spTree>
    <p:extLst>
      <p:ext uri="{BB962C8B-B14F-4D97-AF65-F5344CB8AC3E}">
        <p14:creationId xmlns:p14="http://schemas.microsoft.com/office/powerpoint/2010/main" val="21104067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763688" y="2130425"/>
            <a:ext cx="6694512" cy="1470025"/>
          </a:xfrm>
        </p:spPr>
        <p:txBody>
          <a:bodyPr/>
          <a:lstStyle>
            <a:lvl1pPr algn="ctr">
              <a:defRPr>
                <a:solidFill>
                  <a:srgbClr val="041E42"/>
                </a:solidFill>
              </a:defRPr>
            </a:lvl1pPr>
          </a:lstStyle>
          <a:p>
            <a:r>
              <a:rPr lang="nl-NL"/>
              <a:t>Titel van de presentatie</a:t>
            </a:r>
          </a:p>
        </p:txBody>
      </p:sp>
      <p:sp>
        <p:nvSpPr>
          <p:cNvPr id="3" name="Ondertitel 2"/>
          <p:cNvSpPr>
            <a:spLocks noGrp="1"/>
          </p:cNvSpPr>
          <p:nvPr>
            <p:ph type="subTitle" idx="1" hasCustomPrompt="1"/>
          </p:nvPr>
        </p:nvSpPr>
        <p:spPr>
          <a:xfrm>
            <a:off x="1907704" y="3861048"/>
            <a:ext cx="6400800" cy="1752600"/>
          </a:xfrm>
        </p:spPr>
        <p:txBody>
          <a:bodyPr/>
          <a:lstStyle>
            <a:lvl1pPr marL="0" indent="0" algn="ctr">
              <a:buNone/>
              <a:defRPr>
                <a:solidFill>
                  <a:srgbClr val="041E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Ondertitel van de presentatie</a:t>
            </a:r>
          </a:p>
          <a:p>
            <a:r>
              <a:rPr lang="nl-NL"/>
              <a:t>Naam medewerker</a:t>
            </a:r>
          </a:p>
        </p:txBody>
      </p:sp>
      <p:sp>
        <p:nvSpPr>
          <p:cNvPr id="6" name="Tijdelijke aanduiding voor dianummer 5"/>
          <p:cNvSpPr>
            <a:spLocks noGrp="1"/>
          </p:cNvSpPr>
          <p:nvPr>
            <p:ph type="sldNum" sz="quarter" idx="12"/>
          </p:nvPr>
        </p:nvSpPr>
        <p:spPr>
          <a:xfrm>
            <a:off x="467544" y="6589861"/>
            <a:ext cx="514400" cy="268139"/>
          </a:xfrm>
        </p:spPr>
        <p:txBody>
          <a:bodyPr/>
          <a:lstStyle/>
          <a:p>
            <a:fld id="{F49DBEE4-B214-47D0-A65A-165FE9A0672F}" type="slidenum">
              <a:rPr lang="nl-NL" smtClean="0"/>
              <a:t>‹nr.›</a:t>
            </a:fld>
            <a:endParaRPr lang="nl-NL"/>
          </a:p>
        </p:txBody>
      </p:sp>
    </p:spTree>
    <p:extLst>
      <p:ext uri="{BB962C8B-B14F-4D97-AF65-F5344CB8AC3E}">
        <p14:creationId xmlns:p14="http://schemas.microsoft.com/office/powerpoint/2010/main" val="294610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a:t>Titel van de dia</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2"/>
          </p:nvPr>
        </p:nvSpPr>
        <p:spPr/>
        <p:txBody>
          <a:bodyPr/>
          <a:lstStyle/>
          <a:p>
            <a:fld id="{F49DBEE4-B214-47D0-A65A-165FE9A0672F}" type="slidenum">
              <a:rPr lang="nl-NL" smtClean="0"/>
              <a:t>‹nr.›</a:t>
            </a:fld>
            <a:endParaRPr lang="nl-NL"/>
          </a:p>
        </p:txBody>
      </p:sp>
    </p:spTree>
    <p:extLst>
      <p:ext uri="{BB962C8B-B14F-4D97-AF65-F5344CB8AC3E}">
        <p14:creationId xmlns:p14="http://schemas.microsoft.com/office/powerpoint/2010/main" val="2138162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a:t>Titel van de dia</a:t>
            </a:r>
          </a:p>
        </p:txBody>
      </p:sp>
      <p:sp>
        <p:nvSpPr>
          <p:cNvPr id="3" name="Tijdelijke aanduiding voor inhoud 2"/>
          <p:cNvSpPr>
            <a:spLocks noGrp="1"/>
          </p:cNvSpPr>
          <p:nvPr>
            <p:ph sz="half" idx="1"/>
          </p:nvPr>
        </p:nvSpPr>
        <p:spPr>
          <a:xfrm>
            <a:off x="1547664" y="1628800"/>
            <a:ext cx="3600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5292080" y="1628800"/>
            <a:ext cx="360655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p:cNvSpPr>
            <a:spLocks noGrp="1"/>
          </p:cNvSpPr>
          <p:nvPr>
            <p:ph type="sldNum" sz="quarter" idx="12"/>
          </p:nvPr>
        </p:nvSpPr>
        <p:spPr/>
        <p:txBody>
          <a:bodyPr/>
          <a:lstStyle/>
          <a:p>
            <a:fld id="{F49DBEE4-B214-47D0-A65A-165FE9A0672F}" type="slidenum">
              <a:rPr lang="nl-NL" smtClean="0"/>
              <a:t>‹nr.›</a:t>
            </a:fld>
            <a:endParaRPr lang="nl-NL"/>
          </a:p>
        </p:txBody>
      </p:sp>
    </p:spTree>
    <p:extLst>
      <p:ext uri="{BB962C8B-B14F-4D97-AF65-F5344CB8AC3E}">
        <p14:creationId xmlns:p14="http://schemas.microsoft.com/office/powerpoint/2010/main" val="52957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a:t>Titel van de dia</a:t>
            </a:r>
          </a:p>
        </p:txBody>
      </p:sp>
      <p:sp>
        <p:nvSpPr>
          <p:cNvPr id="3" name="Tijdelijke aanduiding voor tekst 2"/>
          <p:cNvSpPr>
            <a:spLocks noGrp="1"/>
          </p:cNvSpPr>
          <p:nvPr>
            <p:ph type="body" idx="1" hasCustomPrompt="1"/>
          </p:nvPr>
        </p:nvSpPr>
        <p:spPr>
          <a:xfrm>
            <a:off x="1547663" y="1556792"/>
            <a:ext cx="3600401" cy="639762"/>
          </a:xfrm>
        </p:spPr>
        <p:txBody>
          <a:bodyPr anchor="b"/>
          <a:lstStyle>
            <a:lvl1pPr marL="0" indent="0">
              <a:buNone/>
              <a:defRPr sz="2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Titel van het kader</a:t>
            </a:r>
          </a:p>
        </p:txBody>
      </p:sp>
      <p:sp>
        <p:nvSpPr>
          <p:cNvPr id="4" name="Tijdelijke aanduiding voor inhoud 3"/>
          <p:cNvSpPr>
            <a:spLocks noGrp="1"/>
          </p:cNvSpPr>
          <p:nvPr>
            <p:ph sz="half" idx="2"/>
          </p:nvPr>
        </p:nvSpPr>
        <p:spPr>
          <a:xfrm>
            <a:off x="1547663" y="2196554"/>
            <a:ext cx="36004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hasCustomPrompt="1"/>
          </p:nvPr>
        </p:nvSpPr>
        <p:spPr>
          <a:xfrm>
            <a:off x="5292080" y="1556792"/>
            <a:ext cx="3609727" cy="639762"/>
          </a:xfrm>
        </p:spPr>
        <p:txBody>
          <a:bodyPr anchor="b"/>
          <a:lstStyle>
            <a:lvl1pPr marL="0" indent="0">
              <a:buNone/>
              <a:defRPr sz="2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Titel van het kader</a:t>
            </a:r>
          </a:p>
        </p:txBody>
      </p:sp>
      <p:sp>
        <p:nvSpPr>
          <p:cNvPr id="6" name="Tijdelijke aanduiding voor inhoud 5"/>
          <p:cNvSpPr>
            <a:spLocks noGrp="1"/>
          </p:cNvSpPr>
          <p:nvPr>
            <p:ph sz="quarter" idx="4"/>
          </p:nvPr>
        </p:nvSpPr>
        <p:spPr>
          <a:xfrm>
            <a:off x="5292080" y="2196554"/>
            <a:ext cx="360972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8"/>
          <p:cNvSpPr>
            <a:spLocks noGrp="1"/>
          </p:cNvSpPr>
          <p:nvPr>
            <p:ph type="sldNum" sz="quarter" idx="12"/>
          </p:nvPr>
        </p:nvSpPr>
        <p:spPr/>
        <p:txBody>
          <a:bodyPr/>
          <a:lstStyle/>
          <a:p>
            <a:fld id="{F49DBEE4-B214-47D0-A65A-165FE9A0672F}" type="slidenum">
              <a:rPr lang="nl-NL" smtClean="0"/>
              <a:t>‹nr.›</a:t>
            </a:fld>
            <a:endParaRPr lang="nl-NL"/>
          </a:p>
        </p:txBody>
      </p:sp>
    </p:spTree>
    <p:extLst>
      <p:ext uri="{BB962C8B-B14F-4D97-AF65-F5344CB8AC3E}">
        <p14:creationId xmlns:p14="http://schemas.microsoft.com/office/powerpoint/2010/main" val="1920454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a:t>Titel van de dia</a:t>
            </a:r>
          </a:p>
        </p:txBody>
      </p:sp>
      <p:sp>
        <p:nvSpPr>
          <p:cNvPr id="5" name="Tijdelijke aanduiding voor dianummer 4"/>
          <p:cNvSpPr>
            <a:spLocks noGrp="1"/>
          </p:cNvSpPr>
          <p:nvPr>
            <p:ph type="sldNum" sz="quarter" idx="12"/>
          </p:nvPr>
        </p:nvSpPr>
        <p:spPr/>
        <p:txBody>
          <a:bodyPr/>
          <a:lstStyle/>
          <a:p>
            <a:fld id="{F49DBEE4-B214-47D0-A65A-165FE9A0672F}" type="slidenum">
              <a:rPr lang="nl-NL" smtClean="0"/>
              <a:t>‹nr.›</a:t>
            </a:fld>
            <a:endParaRPr lang="nl-NL"/>
          </a:p>
        </p:txBody>
      </p:sp>
    </p:spTree>
    <p:extLst>
      <p:ext uri="{BB962C8B-B14F-4D97-AF65-F5344CB8AC3E}">
        <p14:creationId xmlns:p14="http://schemas.microsoft.com/office/powerpoint/2010/main" val="3129815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F49DBEE4-B214-47D0-A65A-165FE9A0672F}" type="slidenum">
              <a:rPr lang="nl-NL" smtClean="0"/>
              <a:t>‹nr.›</a:t>
            </a:fld>
            <a:endParaRPr lang="nl-NL"/>
          </a:p>
        </p:txBody>
      </p:sp>
    </p:spTree>
    <p:extLst>
      <p:ext uri="{BB962C8B-B14F-4D97-AF65-F5344CB8AC3E}">
        <p14:creationId xmlns:p14="http://schemas.microsoft.com/office/powerpoint/2010/main" val="1171638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ussenslide of afslui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3">
            <p14:nvContentPartPr>
              <p14:cNvPr id="10" name="Inkt 9">
                <a:extLst>
                  <a:ext uri="{FF2B5EF4-FFF2-40B4-BE49-F238E27FC236}">
                    <a16:creationId xmlns:a16="http://schemas.microsoft.com/office/drawing/2014/main" id="{DFD59582-DEEC-4EEE-BB06-E18EC12E31A8}"/>
                  </a:ext>
                </a:extLst>
              </p14:cNvPr>
              <p14:cNvContentPartPr/>
              <p14:nvPr/>
            </p14:nvContentPartPr>
            <p14:xfrm>
              <a:off x="2621592" y="2159903"/>
              <a:ext cx="270" cy="360"/>
            </p14:xfrm>
          </p:contentPart>
        </mc:Choice>
        <mc:Fallback>
          <p:pic>
            <p:nvPicPr>
              <p:cNvPr id="10" name="Inkt 9">
                <a:extLst>
                  <a:ext uri="{FF2B5EF4-FFF2-40B4-BE49-F238E27FC236}">
                    <a16:creationId xmlns:a16="http://schemas.microsoft.com/office/drawing/2014/main" id="{DFD59582-DEEC-4EEE-BB06-E18EC12E31A8}"/>
                  </a:ext>
                </a:extLst>
              </p:cNvPr>
              <p:cNvPicPr/>
              <p:nvPr/>
            </p:nvPicPr>
            <p:blipFill>
              <a:blip r:embed="rId4"/>
              <a:stretch>
                <a:fillRect/>
              </a:stretch>
            </p:blipFill>
            <p:spPr>
              <a:xfrm>
                <a:off x="2614842" y="2150903"/>
                <a:ext cx="13500" cy="18000"/>
              </a:xfrm>
              <a:prstGeom prst="rect">
                <a:avLst/>
              </a:prstGeom>
            </p:spPr>
          </p:pic>
        </mc:Fallback>
      </mc:AlternateContent>
      <p:sp>
        <p:nvSpPr>
          <p:cNvPr id="8" name="Tijdelijke aanduiding voor titel 1">
            <a:extLst>
              <a:ext uri="{FF2B5EF4-FFF2-40B4-BE49-F238E27FC236}">
                <a16:creationId xmlns:a16="http://schemas.microsoft.com/office/drawing/2014/main" id="{359B8525-C17E-2E43-ACAE-A21BC7957029}"/>
              </a:ext>
            </a:extLst>
          </p:cNvPr>
          <p:cNvSpPr>
            <a:spLocks noGrp="1"/>
          </p:cNvSpPr>
          <p:nvPr>
            <p:ph type="title"/>
          </p:nvPr>
        </p:nvSpPr>
        <p:spPr>
          <a:xfrm>
            <a:off x="405000" y="1080000"/>
            <a:ext cx="5400000" cy="3600000"/>
          </a:xfrm>
          <a:prstGeom prst="rect">
            <a:avLst/>
          </a:prstGeom>
        </p:spPr>
        <p:txBody>
          <a:bodyPr vert="horz" lIns="0" tIns="0" rIns="0" bIns="0" rtlCol="0" anchor="t" anchorCtr="0">
            <a:normAutofit/>
          </a:bodyPr>
          <a:lstStyle>
            <a:lvl1pPr>
              <a:defRPr>
                <a:solidFill>
                  <a:schemeClr val="bg1"/>
                </a:solidFill>
              </a:defRPr>
            </a:lvl1pPr>
          </a:lstStyle>
          <a:p>
            <a:r>
              <a:rPr lang="nl-NL"/>
              <a:t>Klik om stijl te bewerken</a:t>
            </a:r>
          </a:p>
        </p:txBody>
      </p:sp>
    </p:spTree>
    <p:extLst>
      <p:ext uri="{BB962C8B-B14F-4D97-AF65-F5344CB8AC3E}">
        <p14:creationId xmlns:p14="http://schemas.microsoft.com/office/powerpoint/2010/main" val="445447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547664" y="274638"/>
            <a:ext cx="7344816" cy="922114"/>
          </a:xfrm>
          <a:prstGeom prst="rect">
            <a:avLst/>
          </a:prstGeom>
        </p:spPr>
        <p:txBody>
          <a:bodyPr vert="horz" lIns="91440" tIns="45720" rIns="91440" bIns="45720" rtlCol="0" anchor="ctr">
            <a:normAutofit/>
          </a:bodyPr>
          <a:lstStyle/>
          <a:p>
            <a:r>
              <a:rPr lang="nl-NL"/>
              <a:t>Titel van de dia</a:t>
            </a:r>
          </a:p>
        </p:txBody>
      </p:sp>
      <p:sp>
        <p:nvSpPr>
          <p:cNvPr id="3" name="Tijdelijke aanduiding voor tekst 2"/>
          <p:cNvSpPr>
            <a:spLocks noGrp="1"/>
          </p:cNvSpPr>
          <p:nvPr>
            <p:ph type="body" idx="1"/>
          </p:nvPr>
        </p:nvSpPr>
        <p:spPr>
          <a:xfrm>
            <a:off x="1547664" y="1556792"/>
            <a:ext cx="7344816"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4"/>
          </p:nvPr>
        </p:nvSpPr>
        <p:spPr>
          <a:xfrm>
            <a:off x="467544" y="6597352"/>
            <a:ext cx="514400" cy="268139"/>
          </a:xfrm>
          <a:prstGeom prst="rect">
            <a:avLst/>
          </a:prstGeom>
        </p:spPr>
        <p:txBody>
          <a:bodyPr vert="horz" lIns="91440" tIns="45720" rIns="91440" bIns="45720" rtlCol="0" anchor="ctr"/>
          <a:lstStyle>
            <a:lvl1pPr algn="r">
              <a:defRPr sz="1200">
                <a:solidFill>
                  <a:schemeClr val="tx1">
                    <a:tint val="75000"/>
                  </a:schemeClr>
                </a:solidFill>
              </a:defRPr>
            </a:lvl1pPr>
          </a:lstStyle>
          <a:p>
            <a:fld id="{F49DBEE4-B214-47D0-A65A-165FE9A0672F}" type="slidenum">
              <a:rPr lang="nl-NL" smtClean="0"/>
              <a:t>‹nr.›</a:t>
            </a:fld>
            <a:endParaRPr lang="nl-NL"/>
          </a:p>
        </p:txBody>
      </p:sp>
      <p:sp>
        <p:nvSpPr>
          <p:cNvPr id="7" name="Tijdelijke aanduiding voor dianummer 5"/>
          <p:cNvSpPr txBox="1">
            <a:spLocks/>
          </p:cNvSpPr>
          <p:nvPr userDrawn="1"/>
        </p:nvSpPr>
        <p:spPr>
          <a:xfrm>
            <a:off x="529208" y="6589861"/>
            <a:ext cx="514400" cy="268139"/>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a:p>
        </p:txBody>
      </p:sp>
    </p:spTree>
    <p:extLst>
      <p:ext uri="{BB962C8B-B14F-4D97-AF65-F5344CB8AC3E}">
        <p14:creationId xmlns:p14="http://schemas.microsoft.com/office/powerpoint/2010/main" val="81285126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8" r:id="rId3"/>
    <p:sldLayoutId id="2147483809" r:id="rId4"/>
    <p:sldLayoutId id="2147483810" r:id="rId5"/>
    <p:sldLayoutId id="2147483811" r:id="rId6"/>
    <p:sldLayoutId id="2147483813" r:id="rId7"/>
  </p:sldLayoutIdLst>
  <p:txStyles>
    <p:titleStyle>
      <a:lvl1pPr algn="l" defTabSz="914400" rtl="0" eaLnBrk="1" latinLnBrk="0" hangingPunct="1">
        <a:spcBef>
          <a:spcPct val="0"/>
        </a:spcBef>
        <a:buNone/>
        <a:defRPr sz="4400" kern="1200" cap="all" baseline="0">
          <a:solidFill>
            <a:srgbClr val="007749"/>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41E4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41E4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41E4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41E4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41E4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mailto:d.hofstra@ghorbrabantmwn.nl" TargetMode="External"/><Relationship Id="rId4" Type="http://schemas.openxmlformats.org/officeDocument/2006/relationships/hyperlink" Target="mailto:f.kuppens@ghorbrabantmwn.n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2C8F07E4-7601-4205-B9DC-86C09A4791B2}"/>
              </a:ext>
            </a:extLst>
          </p:cNvPr>
          <p:cNvSpPr>
            <a:spLocks noGrp="1"/>
          </p:cNvSpPr>
          <p:nvPr>
            <p:ph type="subTitle" idx="1"/>
          </p:nvPr>
        </p:nvSpPr>
        <p:spPr>
          <a:xfrm>
            <a:off x="1108366" y="1345164"/>
            <a:ext cx="8035634" cy="2289576"/>
          </a:xfrm>
        </p:spPr>
        <p:txBody>
          <a:bodyPr vert="horz" lIns="91440" tIns="45720" rIns="91440" bIns="45720" rtlCol="0" anchor="t">
            <a:normAutofit fontScale="92500"/>
          </a:bodyPr>
          <a:lstStyle/>
          <a:p>
            <a:r>
              <a:rPr lang="nl-NL" sz="3000" b="1"/>
              <a:t>Bijeenkomst 3</a:t>
            </a:r>
          </a:p>
          <a:p>
            <a:r>
              <a:rPr lang="nl-NL" sz="4700" b="1"/>
              <a:t>Data analyse en betekenisgeving</a:t>
            </a:r>
            <a:endParaRPr lang="nl-NL" sz="4700" b="1">
              <a:cs typeface="Calibri"/>
            </a:endParaRPr>
          </a:p>
          <a:p>
            <a:r>
              <a:rPr lang="nl-NL" sz="4700" b="1"/>
              <a:t>Zorgrisicoprofiel</a:t>
            </a:r>
            <a:r>
              <a:rPr lang="nl-NL" sz="5700" b="1"/>
              <a:t> </a:t>
            </a:r>
          </a:p>
        </p:txBody>
      </p:sp>
      <p:sp>
        <p:nvSpPr>
          <p:cNvPr id="4" name="Tekstvak 3">
            <a:extLst>
              <a:ext uri="{FF2B5EF4-FFF2-40B4-BE49-F238E27FC236}">
                <a16:creationId xmlns:a16="http://schemas.microsoft.com/office/drawing/2014/main" id="{D506B0E3-4B94-145D-F926-6D7411929EBD}"/>
              </a:ext>
            </a:extLst>
          </p:cNvPr>
          <p:cNvSpPr txBox="1"/>
          <p:nvPr/>
        </p:nvSpPr>
        <p:spPr>
          <a:xfrm>
            <a:off x="1108366" y="4699942"/>
            <a:ext cx="2671546" cy="461665"/>
          </a:xfrm>
          <a:prstGeom prst="rect">
            <a:avLst/>
          </a:prstGeom>
          <a:noFill/>
        </p:spPr>
        <p:txBody>
          <a:bodyPr wrap="square" rtlCol="0">
            <a:spAutoFit/>
          </a:bodyPr>
          <a:lstStyle/>
          <a:p>
            <a:r>
              <a:rPr lang="nl-NL" sz="2400" i="1"/>
              <a:t>26 september 2023</a:t>
            </a:r>
          </a:p>
        </p:txBody>
      </p:sp>
      <p:pic>
        <p:nvPicPr>
          <p:cNvPr id="5" name="Afbeelding 4" descr="Afbeelding met tekst, schermopname, Lettertype, ontwerp&#10;&#10;Automatisch gegenereerde beschrijving">
            <a:extLst>
              <a:ext uri="{FF2B5EF4-FFF2-40B4-BE49-F238E27FC236}">
                <a16:creationId xmlns:a16="http://schemas.microsoft.com/office/drawing/2014/main" id="{4121DCD6-1323-DCC4-3537-7E4E4635EB6E}"/>
              </a:ext>
            </a:extLst>
          </p:cNvPr>
          <p:cNvPicPr>
            <a:picLocks noChangeAspect="1"/>
          </p:cNvPicPr>
          <p:nvPr/>
        </p:nvPicPr>
        <p:blipFill rotWithShape="1">
          <a:blip r:embed="rId3">
            <a:extLst>
              <a:ext uri="{28A0092B-C50C-407E-A947-70E740481C1C}">
                <a14:useLocalDpi xmlns:a14="http://schemas.microsoft.com/office/drawing/2010/main" val="0"/>
              </a:ext>
            </a:extLst>
          </a:blip>
          <a:srcRect l="9302" r="5620"/>
          <a:stretch/>
        </p:blipFill>
        <p:spPr>
          <a:xfrm>
            <a:off x="4132111" y="3501162"/>
            <a:ext cx="5013451" cy="3314701"/>
          </a:xfrm>
          <a:prstGeom prst="rect">
            <a:avLst/>
          </a:prstGeom>
        </p:spPr>
      </p:pic>
    </p:spTree>
    <p:extLst>
      <p:ext uri="{BB962C8B-B14F-4D97-AF65-F5344CB8AC3E}">
        <p14:creationId xmlns:p14="http://schemas.microsoft.com/office/powerpoint/2010/main" val="2365741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598B5D-21B2-A347-8787-C2D0E9D548FC}"/>
              </a:ext>
            </a:extLst>
          </p:cNvPr>
          <p:cNvSpPr>
            <a:spLocks noGrp="1"/>
          </p:cNvSpPr>
          <p:nvPr>
            <p:ph type="title"/>
          </p:nvPr>
        </p:nvSpPr>
        <p:spPr/>
        <p:txBody>
          <a:bodyPr/>
          <a:lstStyle/>
          <a:p>
            <a:r>
              <a:rPr lang="nl-NL"/>
              <a:t>Programma 26 september</a:t>
            </a:r>
          </a:p>
        </p:txBody>
      </p:sp>
      <p:sp>
        <p:nvSpPr>
          <p:cNvPr id="3" name="Tijdelijke aanduiding voor inhoud 2">
            <a:extLst>
              <a:ext uri="{FF2B5EF4-FFF2-40B4-BE49-F238E27FC236}">
                <a16:creationId xmlns:a16="http://schemas.microsoft.com/office/drawing/2014/main" id="{3938CF63-2F4B-A72B-AB99-4474265DD4EB}"/>
              </a:ext>
            </a:extLst>
          </p:cNvPr>
          <p:cNvSpPr>
            <a:spLocks noGrp="1"/>
          </p:cNvSpPr>
          <p:nvPr>
            <p:ph idx="1"/>
          </p:nvPr>
        </p:nvSpPr>
        <p:spPr>
          <a:xfrm>
            <a:off x="1187624" y="1556792"/>
            <a:ext cx="7956376" cy="4525963"/>
          </a:xfrm>
        </p:spPr>
        <p:txBody>
          <a:bodyPr vert="horz" lIns="91440" tIns="45720" rIns="91440" bIns="45720" rtlCol="0" anchor="t">
            <a:noAutofit/>
          </a:bodyPr>
          <a:lstStyle/>
          <a:p>
            <a:pPr marL="0" indent="0">
              <a:buNone/>
            </a:pPr>
            <a:r>
              <a:rPr lang="nl-NL" sz="2400">
                <a:solidFill>
                  <a:srgbClr val="000000"/>
                </a:solidFill>
                <a:cs typeface="Calibri"/>
              </a:rPr>
              <a:t>12.00 - 12.20 uur         Lunch</a:t>
            </a:r>
            <a:endParaRPr lang="nl-NL" sz="2400">
              <a:cs typeface="Calibri"/>
            </a:endParaRPr>
          </a:p>
          <a:p>
            <a:pPr marL="0" indent="0">
              <a:buNone/>
            </a:pPr>
            <a:r>
              <a:rPr lang="nl-NL" sz="2400">
                <a:solidFill>
                  <a:srgbClr val="000000"/>
                </a:solidFill>
                <a:cs typeface="Calibri"/>
              </a:rPr>
              <a:t>12.20 - 12.30   uur       Introductie bijeenkomst</a:t>
            </a:r>
            <a:endParaRPr lang="nl-NL" sz="2400">
              <a:cs typeface="Calibri"/>
            </a:endParaRPr>
          </a:p>
          <a:p>
            <a:pPr marL="0" indent="0">
              <a:buNone/>
            </a:pPr>
            <a:r>
              <a:rPr lang="nl-NL" sz="2400">
                <a:solidFill>
                  <a:srgbClr val="000000"/>
                </a:solidFill>
                <a:cs typeface="Calibri"/>
              </a:rPr>
              <a:t>12.30 - 13.30 uur         Scenario </a:t>
            </a:r>
            <a:endParaRPr lang="nl-NL" sz="2400">
              <a:cs typeface="Calibri"/>
            </a:endParaRPr>
          </a:p>
          <a:p>
            <a:pPr marL="0" indent="0">
              <a:buNone/>
            </a:pPr>
            <a:r>
              <a:rPr lang="nl-NL" sz="2400" i="1">
                <a:solidFill>
                  <a:srgbClr val="000000"/>
                </a:solidFill>
                <a:cs typeface="Calibri"/>
              </a:rPr>
              <a:t>          Bedreiging volksgezondheid - Zoönose</a:t>
            </a:r>
            <a:endParaRPr lang="nl-NL" sz="2400" i="1">
              <a:cs typeface="Calibri"/>
            </a:endParaRPr>
          </a:p>
          <a:p>
            <a:pPr marL="0" indent="0">
              <a:buNone/>
            </a:pPr>
            <a:r>
              <a:rPr lang="nl-NL" sz="2400">
                <a:solidFill>
                  <a:srgbClr val="000000"/>
                </a:solidFill>
                <a:cs typeface="Calibri"/>
              </a:rPr>
              <a:t>13.30 - 14.30 uur         Scenario </a:t>
            </a:r>
            <a:endParaRPr lang="nl-NL" sz="2400">
              <a:cs typeface="Calibri"/>
            </a:endParaRPr>
          </a:p>
          <a:p>
            <a:pPr marL="0" indent="0">
              <a:buNone/>
            </a:pPr>
            <a:r>
              <a:rPr lang="nl-NL" sz="2400" i="1">
                <a:solidFill>
                  <a:srgbClr val="000000"/>
                </a:solidFill>
                <a:cs typeface="Calibri"/>
              </a:rPr>
              <a:t>          Uitval spraak- en datacommunicatie (cyber)</a:t>
            </a:r>
            <a:endParaRPr lang="nl-NL" sz="2400" i="1">
              <a:cs typeface="Calibri"/>
            </a:endParaRPr>
          </a:p>
          <a:p>
            <a:pPr marL="0" indent="0">
              <a:buNone/>
            </a:pPr>
            <a:r>
              <a:rPr lang="nl-NL" sz="2400">
                <a:solidFill>
                  <a:srgbClr val="000000"/>
                </a:solidFill>
                <a:cs typeface="Calibri"/>
              </a:rPr>
              <a:t>14.30 - 14.45 uur         Pauze</a:t>
            </a:r>
            <a:endParaRPr lang="nl-NL" sz="2400">
              <a:cs typeface="Calibri"/>
            </a:endParaRPr>
          </a:p>
          <a:p>
            <a:pPr marL="0" indent="0">
              <a:buNone/>
            </a:pPr>
            <a:r>
              <a:rPr lang="nl-NL" sz="2400">
                <a:solidFill>
                  <a:srgbClr val="000000"/>
                </a:solidFill>
                <a:cs typeface="Calibri"/>
              </a:rPr>
              <a:t>14.45 - 15.45 uur         Scenario </a:t>
            </a:r>
            <a:endParaRPr lang="nl-NL" sz="2400">
              <a:cs typeface="Calibri"/>
            </a:endParaRPr>
          </a:p>
          <a:p>
            <a:pPr marL="0" indent="0">
              <a:buNone/>
            </a:pPr>
            <a:r>
              <a:rPr lang="nl-NL" sz="2400" i="1">
                <a:solidFill>
                  <a:srgbClr val="000000"/>
                </a:solidFill>
                <a:cs typeface="Calibri"/>
              </a:rPr>
              <a:t>          Verstoring elektriciteitsvoorziening</a:t>
            </a:r>
            <a:endParaRPr lang="nl-NL" sz="2400" i="1">
              <a:cs typeface="Calibri"/>
            </a:endParaRPr>
          </a:p>
          <a:p>
            <a:pPr marL="0" indent="0">
              <a:buNone/>
            </a:pPr>
            <a:r>
              <a:rPr lang="nl-NL" sz="2400">
                <a:solidFill>
                  <a:srgbClr val="000000"/>
                </a:solidFill>
                <a:cs typeface="Calibri"/>
              </a:rPr>
              <a:t>15.45 - 16.00 uur         Afsluiting en vervolg project</a:t>
            </a:r>
            <a:endParaRPr lang="nl-NL" sz="2400">
              <a:cs typeface="Calibri"/>
            </a:endParaRPr>
          </a:p>
          <a:p>
            <a:endParaRPr lang="nl-NL" sz="2800">
              <a:cs typeface="Calibri"/>
            </a:endParaRPr>
          </a:p>
          <a:p>
            <a:endParaRPr lang="nl-NL" sz="2800"/>
          </a:p>
          <a:p>
            <a:endParaRPr lang="nl-NL" sz="2800"/>
          </a:p>
          <a:p>
            <a:endParaRPr lang="nl-NL" sz="2800"/>
          </a:p>
          <a:p>
            <a:endParaRPr lang="nl-NL" sz="2800"/>
          </a:p>
          <a:p>
            <a:pPr marL="0" indent="0">
              <a:buNone/>
            </a:pPr>
            <a:endParaRPr lang="nl-NL"/>
          </a:p>
          <a:p>
            <a:pPr marL="0" indent="0">
              <a:buNone/>
            </a:pPr>
            <a:endParaRPr lang="nl-NL"/>
          </a:p>
          <a:p>
            <a:endParaRPr lang="nl-NL"/>
          </a:p>
          <a:p>
            <a:endParaRPr lang="nl-NL"/>
          </a:p>
        </p:txBody>
      </p:sp>
    </p:spTree>
    <p:extLst>
      <p:ext uri="{BB962C8B-B14F-4D97-AF65-F5344CB8AC3E}">
        <p14:creationId xmlns:p14="http://schemas.microsoft.com/office/powerpoint/2010/main" val="1307600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79DC15-C078-97E7-819A-041C65CA941C}"/>
              </a:ext>
            </a:extLst>
          </p:cNvPr>
          <p:cNvSpPr>
            <a:spLocks noGrp="1"/>
          </p:cNvSpPr>
          <p:nvPr>
            <p:ph type="title"/>
          </p:nvPr>
        </p:nvSpPr>
        <p:spPr/>
        <p:txBody>
          <a:bodyPr/>
          <a:lstStyle/>
          <a:p>
            <a:r>
              <a:rPr lang="nl-NL"/>
              <a:t>introductie</a:t>
            </a:r>
          </a:p>
        </p:txBody>
      </p:sp>
      <p:pic>
        <p:nvPicPr>
          <p:cNvPr id="3" name="Afbeelding 2">
            <a:extLst>
              <a:ext uri="{FF2B5EF4-FFF2-40B4-BE49-F238E27FC236}">
                <a16:creationId xmlns:a16="http://schemas.microsoft.com/office/drawing/2014/main" id="{C23A8C99-23FC-587C-AEA1-575C99B77C86}"/>
              </a:ext>
            </a:extLst>
          </p:cNvPr>
          <p:cNvPicPr>
            <a:picLocks noChangeAspect="1"/>
          </p:cNvPicPr>
          <p:nvPr/>
        </p:nvPicPr>
        <p:blipFill>
          <a:blip r:embed="rId3"/>
          <a:stretch>
            <a:fillRect/>
          </a:stretch>
        </p:blipFill>
        <p:spPr>
          <a:xfrm>
            <a:off x="1069349" y="1283618"/>
            <a:ext cx="6048672" cy="5216580"/>
          </a:xfrm>
          <a:prstGeom prst="rect">
            <a:avLst/>
          </a:prstGeom>
        </p:spPr>
      </p:pic>
      <p:pic>
        <p:nvPicPr>
          <p:cNvPr id="6" name="Afbeelding 5">
            <a:extLst>
              <a:ext uri="{FF2B5EF4-FFF2-40B4-BE49-F238E27FC236}">
                <a16:creationId xmlns:a16="http://schemas.microsoft.com/office/drawing/2014/main" id="{55CA891A-9238-2671-93AF-7A0C12587F07}"/>
              </a:ext>
            </a:extLst>
          </p:cNvPr>
          <p:cNvPicPr>
            <a:picLocks noChangeAspect="1"/>
          </p:cNvPicPr>
          <p:nvPr/>
        </p:nvPicPr>
        <p:blipFill>
          <a:blip r:embed="rId4"/>
          <a:stretch>
            <a:fillRect/>
          </a:stretch>
        </p:blipFill>
        <p:spPr>
          <a:xfrm>
            <a:off x="6308184" y="2330487"/>
            <a:ext cx="408467" cy="408467"/>
          </a:xfrm>
          <a:prstGeom prst="rect">
            <a:avLst/>
          </a:prstGeom>
        </p:spPr>
      </p:pic>
      <p:pic>
        <p:nvPicPr>
          <p:cNvPr id="7" name="Afbeelding 6">
            <a:extLst>
              <a:ext uri="{FF2B5EF4-FFF2-40B4-BE49-F238E27FC236}">
                <a16:creationId xmlns:a16="http://schemas.microsoft.com/office/drawing/2014/main" id="{003F7398-71AC-ABAC-E8AA-C4CADB28727A}"/>
              </a:ext>
            </a:extLst>
          </p:cNvPr>
          <p:cNvPicPr>
            <a:picLocks noChangeAspect="1"/>
          </p:cNvPicPr>
          <p:nvPr/>
        </p:nvPicPr>
        <p:blipFill>
          <a:blip r:embed="rId4"/>
          <a:stretch>
            <a:fillRect/>
          </a:stretch>
        </p:blipFill>
        <p:spPr>
          <a:xfrm>
            <a:off x="6319952" y="3027000"/>
            <a:ext cx="408467" cy="408467"/>
          </a:xfrm>
          <a:prstGeom prst="rect">
            <a:avLst/>
          </a:prstGeom>
        </p:spPr>
      </p:pic>
      <p:pic>
        <p:nvPicPr>
          <p:cNvPr id="8" name="Afbeelding 7">
            <a:extLst>
              <a:ext uri="{FF2B5EF4-FFF2-40B4-BE49-F238E27FC236}">
                <a16:creationId xmlns:a16="http://schemas.microsoft.com/office/drawing/2014/main" id="{240B7042-5D91-5F6D-CE7D-F4080EC4A3D2}"/>
              </a:ext>
            </a:extLst>
          </p:cNvPr>
          <p:cNvPicPr>
            <a:picLocks noChangeAspect="1"/>
          </p:cNvPicPr>
          <p:nvPr/>
        </p:nvPicPr>
        <p:blipFill>
          <a:blip r:embed="rId4"/>
          <a:stretch>
            <a:fillRect/>
          </a:stretch>
        </p:blipFill>
        <p:spPr>
          <a:xfrm>
            <a:off x="6319951" y="4368022"/>
            <a:ext cx="408467" cy="408467"/>
          </a:xfrm>
          <a:prstGeom prst="rect">
            <a:avLst/>
          </a:prstGeom>
        </p:spPr>
      </p:pic>
      <p:pic>
        <p:nvPicPr>
          <p:cNvPr id="12" name="Afbeelding 11">
            <a:extLst>
              <a:ext uri="{FF2B5EF4-FFF2-40B4-BE49-F238E27FC236}">
                <a16:creationId xmlns:a16="http://schemas.microsoft.com/office/drawing/2014/main" id="{C4213E09-02D7-E848-40C5-7EFA8D8FA7BC}"/>
              </a:ext>
            </a:extLst>
          </p:cNvPr>
          <p:cNvPicPr>
            <a:picLocks noChangeAspect="1"/>
          </p:cNvPicPr>
          <p:nvPr/>
        </p:nvPicPr>
        <p:blipFill rotWithShape="1">
          <a:blip r:embed="rId5"/>
          <a:srcRect l="62750" t="23778" r="24013" b="16000"/>
          <a:stretch/>
        </p:blipFill>
        <p:spPr>
          <a:xfrm>
            <a:off x="6861794" y="1386655"/>
            <a:ext cx="2030686" cy="5196707"/>
          </a:xfrm>
          <a:prstGeom prst="rect">
            <a:avLst/>
          </a:prstGeom>
        </p:spPr>
      </p:pic>
      <p:sp>
        <p:nvSpPr>
          <p:cNvPr id="4" name="Ovaal 3">
            <a:extLst>
              <a:ext uri="{FF2B5EF4-FFF2-40B4-BE49-F238E27FC236}">
                <a16:creationId xmlns:a16="http://schemas.microsoft.com/office/drawing/2014/main" id="{02BA2510-DD4F-BEC0-EC27-8CF8E8B15235}"/>
              </a:ext>
            </a:extLst>
          </p:cNvPr>
          <p:cNvSpPr/>
          <p:nvPr/>
        </p:nvSpPr>
        <p:spPr>
          <a:xfrm>
            <a:off x="1551001" y="3445908"/>
            <a:ext cx="5567020" cy="15773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3780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500"/>
                                  </p:stCondLst>
                                  <p:childTnLst>
                                    <p:set>
                                      <p:cBhvr>
                                        <p:cTn id="6" dur="1" fill="hold">
                                          <p:stCondLst>
                                            <p:cond delay="24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598B5D-21B2-A347-8787-C2D0E9D548FC}"/>
              </a:ext>
            </a:extLst>
          </p:cNvPr>
          <p:cNvSpPr>
            <a:spLocks noGrp="1"/>
          </p:cNvSpPr>
          <p:nvPr>
            <p:ph type="title"/>
          </p:nvPr>
        </p:nvSpPr>
        <p:spPr/>
        <p:txBody>
          <a:bodyPr>
            <a:normAutofit/>
          </a:bodyPr>
          <a:lstStyle/>
          <a:p>
            <a:r>
              <a:rPr lang="nl-NL"/>
              <a:t>Opbrengst van vandaag</a:t>
            </a:r>
          </a:p>
        </p:txBody>
      </p:sp>
      <p:sp>
        <p:nvSpPr>
          <p:cNvPr id="3" name="Tijdelijke aanduiding voor inhoud 2">
            <a:extLst>
              <a:ext uri="{FF2B5EF4-FFF2-40B4-BE49-F238E27FC236}">
                <a16:creationId xmlns:a16="http://schemas.microsoft.com/office/drawing/2014/main" id="{3938CF63-2F4B-A72B-AB99-4474265DD4EB}"/>
              </a:ext>
            </a:extLst>
          </p:cNvPr>
          <p:cNvSpPr>
            <a:spLocks noGrp="1"/>
          </p:cNvSpPr>
          <p:nvPr>
            <p:ph idx="1"/>
          </p:nvPr>
        </p:nvSpPr>
        <p:spPr>
          <a:xfrm>
            <a:off x="1547664" y="1556792"/>
            <a:ext cx="7344816" cy="5026570"/>
          </a:xfrm>
        </p:spPr>
        <p:txBody>
          <a:bodyPr vert="horz" lIns="91440" tIns="45720" rIns="91440" bIns="45720" rtlCol="0" anchor="t">
            <a:normAutofit/>
          </a:bodyPr>
          <a:lstStyle/>
          <a:p>
            <a:r>
              <a:rPr lang="nl-NL" sz="2800">
                <a:cs typeface="Calibri"/>
              </a:rPr>
              <a:t>Bespreken van de uitkomsten van de analysetool</a:t>
            </a:r>
          </a:p>
          <a:p>
            <a:r>
              <a:rPr lang="nl-NL" sz="2800">
                <a:cs typeface="Calibri"/>
              </a:rPr>
              <a:t>Risico's en knelpunten voor de zorgketen concretiseren </a:t>
            </a:r>
          </a:p>
          <a:p>
            <a:r>
              <a:rPr lang="nl-NL" sz="2800">
                <a:cs typeface="Calibri"/>
              </a:rPr>
              <a:t>inzichtelijk krijgen wat de impact is op de zorgketen en de zorgcontinuïteit.</a:t>
            </a:r>
            <a:br>
              <a:rPr lang="nl-NL" sz="2800">
                <a:cs typeface="Calibri"/>
              </a:rPr>
            </a:br>
            <a:r>
              <a:rPr lang="nl-NL" sz="2800">
                <a:cs typeface="Calibri"/>
              </a:rPr>
              <a:t> </a:t>
            </a:r>
            <a:br>
              <a:rPr lang="nl-NL" sz="2800">
                <a:cs typeface="Calibri"/>
              </a:rPr>
            </a:br>
            <a:endParaRPr lang="nl-NL" sz="2800">
              <a:cs typeface="Calibri"/>
            </a:endParaRPr>
          </a:p>
          <a:p>
            <a:endParaRPr lang="nl-NL" sz="2800">
              <a:cs typeface="Calibri"/>
            </a:endParaRPr>
          </a:p>
          <a:p>
            <a:pPr marL="0" indent="0">
              <a:buNone/>
            </a:pPr>
            <a:endParaRPr lang="nl-NL" sz="2400" b="1">
              <a:cs typeface="Calibri"/>
            </a:endParaRPr>
          </a:p>
          <a:p>
            <a:pPr marL="0" indent="0">
              <a:buNone/>
            </a:pPr>
            <a:endParaRPr lang="nl-NL">
              <a:cs typeface="Calibri"/>
            </a:endParaRPr>
          </a:p>
          <a:p>
            <a:pPr marL="0" indent="0">
              <a:buNone/>
            </a:pPr>
            <a:endParaRPr lang="nl-NL">
              <a:cs typeface="Calibri"/>
            </a:endParaRPr>
          </a:p>
          <a:p>
            <a:endParaRPr lang="nl-NL">
              <a:cs typeface="Calibri"/>
            </a:endParaRPr>
          </a:p>
          <a:p>
            <a:endParaRPr lang="nl-NL">
              <a:cs typeface="Calibri"/>
            </a:endParaRPr>
          </a:p>
        </p:txBody>
      </p:sp>
      <p:sp>
        <p:nvSpPr>
          <p:cNvPr id="6" name="Ster: 8 punten 5">
            <a:extLst>
              <a:ext uri="{FF2B5EF4-FFF2-40B4-BE49-F238E27FC236}">
                <a16:creationId xmlns:a16="http://schemas.microsoft.com/office/drawing/2014/main" id="{DAD9FCEF-723F-2553-8E3F-DF33CB0C205F}"/>
              </a:ext>
            </a:extLst>
          </p:cNvPr>
          <p:cNvSpPr/>
          <p:nvPr/>
        </p:nvSpPr>
        <p:spPr>
          <a:xfrm>
            <a:off x="179512" y="116632"/>
            <a:ext cx="1152128" cy="1080120"/>
          </a:xfrm>
          <a:prstGeom prst="star8">
            <a:avLst/>
          </a:prstGeom>
          <a:solidFill>
            <a:srgbClr val="0077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a:t>STAP </a:t>
            </a:r>
            <a:r>
              <a:rPr lang="nl-NL" sz="2400" b="1"/>
              <a:t>5</a:t>
            </a:r>
          </a:p>
        </p:txBody>
      </p:sp>
    </p:spTree>
    <p:extLst>
      <p:ext uri="{BB962C8B-B14F-4D97-AF65-F5344CB8AC3E}">
        <p14:creationId xmlns:p14="http://schemas.microsoft.com/office/powerpoint/2010/main" val="1836634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598B5D-21B2-A347-8787-C2D0E9D548FC}"/>
              </a:ext>
            </a:extLst>
          </p:cNvPr>
          <p:cNvSpPr>
            <a:spLocks noGrp="1"/>
          </p:cNvSpPr>
          <p:nvPr>
            <p:ph type="title"/>
          </p:nvPr>
        </p:nvSpPr>
        <p:spPr/>
        <p:txBody>
          <a:bodyPr>
            <a:normAutofit/>
          </a:bodyPr>
          <a:lstStyle/>
          <a:p>
            <a:r>
              <a:rPr lang="nl-NL"/>
              <a:t>Scenario</a:t>
            </a:r>
            <a:endParaRPr lang="en-US"/>
          </a:p>
        </p:txBody>
      </p:sp>
      <p:sp>
        <p:nvSpPr>
          <p:cNvPr id="3" name="Tijdelijke aanduiding voor inhoud 2">
            <a:extLst>
              <a:ext uri="{FF2B5EF4-FFF2-40B4-BE49-F238E27FC236}">
                <a16:creationId xmlns:a16="http://schemas.microsoft.com/office/drawing/2014/main" id="{3938CF63-2F4B-A72B-AB99-4474265DD4EB}"/>
              </a:ext>
            </a:extLst>
          </p:cNvPr>
          <p:cNvSpPr>
            <a:spLocks noGrp="1"/>
          </p:cNvSpPr>
          <p:nvPr>
            <p:ph idx="1"/>
          </p:nvPr>
        </p:nvSpPr>
        <p:spPr>
          <a:xfrm>
            <a:off x="1547664" y="1556792"/>
            <a:ext cx="7344816" cy="5026570"/>
          </a:xfrm>
        </p:spPr>
        <p:txBody>
          <a:bodyPr vert="horz" lIns="91440" tIns="45720" rIns="91440" bIns="45720" rtlCol="0" anchor="t">
            <a:normAutofit fontScale="92500" lnSpcReduction="10000"/>
          </a:bodyPr>
          <a:lstStyle/>
          <a:p>
            <a:r>
              <a:rPr lang="nl-NL" sz="2800">
                <a:cs typeface="Calibri"/>
              </a:rPr>
              <a:t>Uitkomsten analysetool (10 minuten)</a:t>
            </a:r>
          </a:p>
          <a:p>
            <a:r>
              <a:rPr lang="nl-NL" sz="2800">
                <a:cs typeface="Calibri"/>
              </a:rPr>
              <a:t>Tafelgesprek (30 minuten)</a:t>
            </a:r>
          </a:p>
          <a:p>
            <a:pPr lvl="1"/>
            <a:r>
              <a:rPr lang="nl-NL" sz="2400">
                <a:cs typeface="Calibri"/>
              </a:rPr>
              <a:t>2 flappen</a:t>
            </a:r>
          </a:p>
          <a:p>
            <a:r>
              <a:rPr lang="nl-NL" sz="2800">
                <a:cs typeface="Calibri"/>
              </a:rPr>
              <a:t>Plenaire bespreking (20 minuten)</a:t>
            </a:r>
          </a:p>
          <a:p>
            <a:endParaRPr lang="nl-NL" sz="2800">
              <a:cs typeface="Calibri"/>
            </a:endParaRPr>
          </a:p>
          <a:p>
            <a:endParaRPr lang="nl-NL" sz="2800">
              <a:cs typeface="Calibri"/>
            </a:endParaRPr>
          </a:p>
          <a:p>
            <a:r>
              <a:rPr lang="nl-NL" sz="2800">
                <a:cs typeface="Calibri"/>
              </a:rPr>
              <a:t>Huiswerk: beschrijf per scenario een concreet voorbeeld van hoe je organisatie getroffen wordt bij een van de primaire processen met de meeste impact en geef hierbij aan of de impact specifiek voor je eigen organisatie of sector van toepassing is of in de hele zorgketen effect heeft.</a:t>
            </a:r>
          </a:p>
          <a:p>
            <a:pPr marL="0" indent="0">
              <a:buNone/>
            </a:pPr>
            <a:endParaRPr lang="nl-NL">
              <a:cs typeface="Calibri"/>
            </a:endParaRPr>
          </a:p>
          <a:p>
            <a:endParaRPr lang="nl-NL">
              <a:cs typeface="Calibri"/>
            </a:endParaRPr>
          </a:p>
          <a:p>
            <a:endParaRPr lang="nl-NL">
              <a:cs typeface="Calibri"/>
            </a:endParaRPr>
          </a:p>
        </p:txBody>
      </p:sp>
    </p:spTree>
    <p:extLst>
      <p:ext uri="{BB962C8B-B14F-4D97-AF65-F5344CB8AC3E}">
        <p14:creationId xmlns:p14="http://schemas.microsoft.com/office/powerpoint/2010/main" val="2128519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02AE6F-B0A8-F28E-A32D-9213F0B61049}"/>
              </a:ext>
            </a:extLst>
          </p:cNvPr>
          <p:cNvSpPr>
            <a:spLocks noGrp="1"/>
          </p:cNvSpPr>
          <p:nvPr>
            <p:ph type="title"/>
          </p:nvPr>
        </p:nvSpPr>
        <p:spPr>
          <a:xfrm>
            <a:off x="1547664" y="274638"/>
            <a:ext cx="7344816" cy="922114"/>
          </a:xfrm>
        </p:spPr>
        <p:txBody>
          <a:bodyPr anchor="ctr">
            <a:normAutofit/>
          </a:bodyPr>
          <a:lstStyle/>
          <a:p>
            <a:r>
              <a:rPr lang="en-US" err="1"/>
              <a:t>Pauze</a:t>
            </a:r>
            <a:r>
              <a:rPr lang="en-US"/>
              <a:t> 15 </a:t>
            </a:r>
            <a:r>
              <a:rPr lang="en-US" err="1"/>
              <a:t>minuten</a:t>
            </a:r>
            <a:endParaRPr lang="en-US"/>
          </a:p>
        </p:txBody>
      </p:sp>
      <p:pic>
        <p:nvPicPr>
          <p:cNvPr id="2" name="Picture 1">
            <a:extLst>
              <a:ext uri="{FF2B5EF4-FFF2-40B4-BE49-F238E27FC236}">
                <a16:creationId xmlns:a16="http://schemas.microsoft.com/office/drawing/2014/main" id="{25A46F3C-3F00-C3C2-5FAB-AA5EEB62716A}"/>
              </a:ext>
            </a:extLst>
          </p:cNvPr>
          <p:cNvPicPr>
            <a:picLocks noChangeAspect="1"/>
          </p:cNvPicPr>
          <p:nvPr/>
        </p:nvPicPr>
        <p:blipFill rotWithShape="1">
          <a:blip r:embed="rId2"/>
          <a:srcRect b="4832"/>
          <a:stretch/>
        </p:blipFill>
        <p:spPr>
          <a:xfrm>
            <a:off x="1547664" y="1556792"/>
            <a:ext cx="7344816" cy="4525963"/>
          </a:xfrm>
          <a:prstGeom prst="rect">
            <a:avLst/>
          </a:prstGeom>
          <a:noFill/>
        </p:spPr>
      </p:pic>
    </p:spTree>
    <p:extLst>
      <p:ext uri="{BB962C8B-B14F-4D97-AF65-F5344CB8AC3E}">
        <p14:creationId xmlns:p14="http://schemas.microsoft.com/office/powerpoint/2010/main" val="1085283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79DC15-C078-97E7-819A-041C65CA941C}"/>
              </a:ext>
            </a:extLst>
          </p:cNvPr>
          <p:cNvSpPr>
            <a:spLocks noGrp="1"/>
          </p:cNvSpPr>
          <p:nvPr>
            <p:ph type="title"/>
          </p:nvPr>
        </p:nvSpPr>
        <p:spPr/>
        <p:txBody>
          <a:bodyPr/>
          <a:lstStyle/>
          <a:p>
            <a:r>
              <a:rPr lang="nl-NL"/>
              <a:t>Vervolg</a:t>
            </a:r>
          </a:p>
        </p:txBody>
      </p:sp>
      <p:pic>
        <p:nvPicPr>
          <p:cNvPr id="3" name="Afbeelding 2">
            <a:extLst>
              <a:ext uri="{FF2B5EF4-FFF2-40B4-BE49-F238E27FC236}">
                <a16:creationId xmlns:a16="http://schemas.microsoft.com/office/drawing/2014/main" id="{C23A8C99-23FC-587C-AEA1-575C99B77C86}"/>
              </a:ext>
            </a:extLst>
          </p:cNvPr>
          <p:cNvPicPr>
            <a:picLocks noChangeAspect="1"/>
          </p:cNvPicPr>
          <p:nvPr/>
        </p:nvPicPr>
        <p:blipFill>
          <a:blip r:embed="rId3"/>
          <a:stretch>
            <a:fillRect/>
          </a:stretch>
        </p:blipFill>
        <p:spPr>
          <a:xfrm>
            <a:off x="1069349" y="1283618"/>
            <a:ext cx="6048672" cy="5216580"/>
          </a:xfrm>
          <a:prstGeom prst="rect">
            <a:avLst/>
          </a:prstGeom>
        </p:spPr>
      </p:pic>
      <p:pic>
        <p:nvPicPr>
          <p:cNvPr id="6" name="Afbeelding 5">
            <a:extLst>
              <a:ext uri="{FF2B5EF4-FFF2-40B4-BE49-F238E27FC236}">
                <a16:creationId xmlns:a16="http://schemas.microsoft.com/office/drawing/2014/main" id="{55CA891A-9238-2671-93AF-7A0C12587F07}"/>
              </a:ext>
            </a:extLst>
          </p:cNvPr>
          <p:cNvPicPr>
            <a:picLocks noChangeAspect="1"/>
          </p:cNvPicPr>
          <p:nvPr/>
        </p:nvPicPr>
        <p:blipFill>
          <a:blip r:embed="rId4"/>
          <a:stretch>
            <a:fillRect/>
          </a:stretch>
        </p:blipFill>
        <p:spPr>
          <a:xfrm>
            <a:off x="6308184" y="2330487"/>
            <a:ext cx="408467" cy="408467"/>
          </a:xfrm>
          <a:prstGeom prst="rect">
            <a:avLst/>
          </a:prstGeom>
        </p:spPr>
      </p:pic>
      <p:pic>
        <p:nvPicPr>
          <p:cNvPr id="7" name="Afbeelding 6">
            <a:extLst>
              <a:ext uri="{FF2B5EF4-FFF2-40B4-BE49-F238E27FC236}">
                <a16:creationId xmlns:a16="http://schemas.microsoft.com/office/drawing/2014/main" id="{003F7398-71AC-ABAC-E8AA-C4CADB28727A}"/>
              </a:ext>
            </a:extLst>
          </p:cNvPr>
          <p:cNvPicPr>
            <a:picLocks noChangeAspect="1"/>
          </p:cNvPicPr>
          <p:nvPr/>
        </p:nvPicPr>
        <p:blipFill>
          <a:blip r:embed="rId4"/>
          <a:stretch>
            <a:fillRect/>
          </a:stretch>
        </p:blipFill>
        <p:spPr>
          <a:xfrm>
            <a:off x="6319952" y="3027000"/>
            <a:ext cx="408467" cy="408467"/>
          </a:xfrm>
          <a:prstGeom prst="rect">
            <a:avLst/>
          </a:prstGeom>
        </p:spPr>
      </p:pic>
      <p:pic>
        <p:nvPicPr>
          <p:cNvPr id="8" name="Afbeelding 7">
            <a:extLst>
              <a:ext uri="{FF2B5EF4-FFF2-40B4-BE49-F238E27FC236}">
                <a16:creationId xmlns:a16="http://schemas.microsoft.com/office/drawing/2014/main" id="{240B7042-5D91-5F6D-CE7D-F4080EC4A3D2}"/>
              </a:ext>
            </a:extLst>
          </p:cNvPr>
          <p:cNvPicPr>
            <a:picLocks noChangeAspect="1"/>
          </p:cNvPicPr>
          <p:nvPr/>
        </p:nvPicPr>
        <p:blipFill>
          <a:blip r:embed="rId4"/>
          <a:stretch>
            <a:fillRect/>
          </a:stretch>
        </p:blipFill>
        <p:spPr>
          <a:xfrm>
            <a:off x="6319951" y="4368022"/>
            <a:ext cx="408467" cy="408467"/>
          </a:xfrm>
          <a:prstGeom prst="rect">
            <a:avLst/>
          </a:prstGeom>
        </p:spPr>
      </p:pic>
      <p:pic>
        <p:nvPicPr>
          <p:cNvPr id="12" name="Afbeelding 11">
            <a:extLst>
              <a:ext uri="{FF2B5EF4-FFF2-40B4-BE49-F238E27FC236}">
                <a16:creationId xmlns:a16="http://schemas.microsoft.com/office/drawing/2014/main" id="{C4213E09-02D7-E848-40C5-7EFA8D8FA7BC}"/>
              </a:ext>
            </a:extLst>
          </p:cNvPr>
          <p:cNvPicPr>
            <a:picLocks noChangeAspect="1"/>
          </p:cNvPicPr>
          <p:nvPr/>
        </p:nvPicPr>
        <p:blipFill rotWithShape="1">
          <a:blip r:embed="rId5"/>
          <a:srcRect l="62750" t="23778" r="24013" b="16000"/>
          <a:stretch/>
        </p:blipFill>
        <p:spPr>
          <a:xfrm>
            <a:off x="6861794" y="1386655"/>
            <a:ext cx="2030686" cy="5196707"/>
          </a:xfrm>
          <a:prstGeom prst="rect">
            <a:avLst/>
          </a:prstGeom>
        </p:spPr>
      </p:pic>
      <p:sp>
        <p:nvSpPr>
          <p:cNvPr id="4" name="Ovaal 3">
            <a:extLst>
              <a:ext uri="{FF2B5EF4-FFF2-40B4-BE49-F238E27FC236}">
                <a16:creationId xmlns:a16="http://schemas.microsoft.com/office/drawing/2014/main" id="{02BA2510-DD4F-BEC0-EC27-8CF8E8B15235}"/>
              </a:ext>
            </a:extLst>
          </p:cNvPr>
          <p:cNvSpPr/>
          <p:nvPr/>
        </p:nvSpPr>
        <p:spPr>
          <a:xfrm>
            <a:off x="1684376" y="4750961"/>
            <a:ext cx="5567020" cy="9221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61348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500"/>
                                  </p:stCondLst>
                                  <p:childTnLst>
                                    <p:set>
                                      <p:cBhvr>
                                        <p:cTn id="6" dur="1" fill="hold">
                                          <p:stCondLst>
                                            <p:cond delay="24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F25F771-F198-7FB0-BDBC-FBD878000515}"/>
              </a:ext>
            </a:extLst>
          </p:cNvPr>
          <p:cNvPicPr>
            <a:picLocks noChangeAspect="1"/>
          </p:cNvPicPr>
          <p:nvPr/>
        </p:nvPicPr>
        <p:blipFill rotWithShape="1">
          <a:blip r:embed="rId3"/>
          <a:srcRect t="13363"/>
          <a:stretch/>
        </p:blipFill>
        <p:spPr>
          <a:xfrm>
            <a:off x="5913911" y="1405739"/>
            <a:ext cx="2788563" cy="2415912"/>
          </a:xfrm>
          <a:prstGeom prst="rect">
            <a:avLst/>
          </a:prstGeom>
        </p:spPr>
      </p:pic>
      <p:sp>
        <p:nvSpPr>
          <p:cNvPr id="3" name="Tijdelijke aanduiding voor inhoud 2">
            <a:extLst>
              <a:ext uri="{FF2B5EF4-FFF2-40B4-BE49-F238E27FC236}">
                <a16:creationId xmlns:a16="http://schemas.microsoft.com/office/drawing/2014/main" id="{A6D690C3-0D94-2D7A-0CCF-5BD58BAF1644}"/>
              </a:ext>
            </a:extLst>
          </p:cNvPr>
          <p:cNvSpPr txBox="1">
            <a:spLocks/>
          </p:cNvSpPr>
          <p:nvPr/>
        </p:nvSpPr>
        <p:spPr>
          <a:xfrm>
            <a:off x="1163781" y="2613695"/>
            <a:ext cx="7728698" cy="4926201"/>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Font typeface="Arial" panose="020B0604020202020204" pitchFamily="34" charset="0"/>
              <a:buNone/>
              <a:defRPr sz="3200" kern="1200">
                <a:solidFill>
                  <a:srgbClr val="041E42"/>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2800"/>
              <a:t>Projectleiders Zorgrisicoprofiel:</a:t>
            </a:r>
          </a:p>
          <a:p>
            <a:pPr algn="l"/>
            <a:endParaRPr lang="nl-NL" sz="2800"/>
          </a:p>
          <a:p>
            <a:pPr algn="l"/>
            <a:r>
              <a:rPr lang="nl-NL" sz="2800"/>
              <a:t>Femke Kuppens	</a:t>
            </a:r>
            <a:r>
              <a:rPr lang="nl-NL" sz="2800">
                <a:hlinkClick r:id="rId4"/>
              </a:rPr>
              <a:t>f.kuppens@ghorbrabantmwn.nl</a:t>
            </a:r>
            <a:r>
              <a:rPr lang="nl-NL" sz="2800"/>
              <a:t> </a:t>
            </a:r>
          </a:p>
          <a:p>
            <a:pPr algn="l"/>
            <a:r>
              <a:rPr lang="nl-NL" sz="2800"/>
              <a:t>31643497353</a:t>
            </a:r>
          </a:p>
          <a:p>
            <a:pPr algn="l"/>
            <a:endParaRPr lang="nl-NL" sz="2800"/>
          </a:p>
          <a:p>
            <a:pPr algn="l"/>
            <a:r>
              <a:rPr lang="nl-NL" sz="2800"/>
              <a:t>Danielle Hofstra	</a:t>
            </a:r>
            <a:r>
              <a:rPr lang="nl-NL" sz="2800">
                <a:hlinkClick r:id="rId5"/>
              </a:rPr>
              <a:t>d.hofstra@ghorbrabantmwn.nl</a:t>
            </a:r>
            <a:endParaRPr lang="nl-NL" sz="2800"/>
          </a:p>
          <a:p>
            <a:pPr algn="l"/>
            <a:r>
              <a:rPr lang="nl-NL" sz="2800"/>
              <a:t>+31681367005</a:t>
            </a:r>
          </a:p>
        </p:txBody>
      </p:sp>
    </p:spTree>
    <p:extLst>
      <p:ext uri="{BB962C8B-B14F-4D97-AF65-F5344CB8AC3E}">
        <p14:creationId xmlns:p14="http://schemas.microsoft.com/office/powerpoint/2010/main" val="118613766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Standaard document" ma:contentTypeID="0x01010032BFCF0B4ED1F248A04F0BC4CDA2D40E006F2788543EBF8547BC3DD57EBDF12BF8" ma:contentTypeVersion="20" ma:contentTypeDescription="" ma:contentTypeScope="" ma:versionID="db46e112c5b532487c6c09fc09419242">
  <xsd:schema xmlns:xsd="http://www.w3.org/2001/XMLSchema" xmlns:xs="http://www.w3.org/2001/XMLSchema" xmlns:p="http://schemas.microsoft.com/office/2006/metadata/properties" xmlns:ns2="d0da58ef-2222-487d-90fb-7cf73f23014a" xmlns:ns3="5cd3556a-8845-4381-9ab1-80dc7cf34289" xmlns:ns4="3f7c12ff-62a7-41e2-b7c4-57e3c85fe2ec" xmlns:ns5="2e72255a-4045-40d5-8310-a9937806ea08" targetNamespace="http://schemas.microsoft.com/office/2006/metadata/properties" ma:root="true" ma:fieldsID="2b50524ac6bb2cfe38af5bf728c3d415" ns2:_="" ns3:_="" ns4:_="" ns5:_="">
    <xsd:import namespace="d0da58ef-2222-487d-90fb-7cf73f23014a"/>
    <xsd:import namespace="5cd3556a-8845-4381-9ab1-80dc7cf34289"/>
    <xsd:import namespace="3f7c12ff-62a7-41e2-b7c4-57e3c85fe2ec"/>
    <xsd:import namespace="2e72255a-4045-40d5-8310-a9937806ea08"/>
    <xsd:element name="properties">
      <xsd:complexType>
        <xsd:sequence>
          <xsd:element name="documentManagement">
            <xsd:complexType>
              <xsd:all>
                <xsd:element ref="ns2:Proces" minOccurs="0"/>
                <xsd:element ref="ns2:Documentstatus" minOccurs="0"/>
                <xsd:element ref="ns3:GgdPractitioner" minOccurs="0"/>
                <xsd:element ref="ns4:GgdStartDate" minOccurs="0"/>
                <xsd:element ref="ns4:GgdEndDate" minOccurs="0"/>
                <xsd:element ref="ns4:GgdPractitionerStatus" minOccurs="0"/>
                <xsd:element ref="ns2:Organisatie" minOccurs="0"/>
                <xsd:element ref="ns2:Gecontroleerd_x0020_door_x0020_informatiebeheer" minOccurs="0"/>
                <xsd:element ref="ns5:label" minOccurs="0"/>
                <xsd:element ref="ns2:_dlc_DocIdPersistId" minOccurs="0"/>
                <xsd:element ref="ns5:MediaServiceLocation" minOccurs="0"/>
                <xsd:element ref="ns5:MediaLengthInSeconds" minOccurs="0"/>
                <xsd:element ref="ns2:_dlc_DocId" minOccurs="0"/>
                <xsd:element ref="ns5:lcf76f155ced4ddcb4097134ff3c332f" minOccurs="0"/>
                <xsd:element ref="ns2:_dlc_DocIdUrl" minOccurs="0"/>
                <xsd:element ref="ns3:TaxCatchAll" minOccurs="0"/>
                <xsd:element ref="ns3: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da58ef-2222-487d-90fb-7cf73f23014a" elementFormDefault="qualified">
    <xsd:import namespace="http://schemas.microsoft.com/office/2006/documentManagement/types"/>
    <xsd:import namespace="http://schemas.microsoft.com/office/infopath/2007/PartnerControls"/>
    <xsd:element name="Proces" ma:index="2" nillable="true" ma:displayName="Proces" ma:internalName="Proces">
      <xsd:simpleType>
        <xsd:restriction base="dms:Choice">
          <xsd:enumeration value="Adressenbeheer (1 jaar)"/>
          <xsd:enumeration value="Advisering bij interne en externe organisaties, instellingen en evenementen (5 jaar)"/>
          <xsd:enumeration value="Applicatiebeheer (5 jaar)"/>
          <xsd:enumeration value="Bestuur en beleid (Permanent bewaren)"/>
          <xsd:enumeration value="Contractbeheer (10 jaar)"/>
          <xsd:enumeration value="Extern overleg voeren (secretariaat bij andere organisatie) (1 jaar)"/>
          <xsd:enumeration value="Extern overleg voeren (secretariaat voerend) (Permanent bewaren)"/>
          <xsd:enumeration value="Externe audits (Permanent bewaren)"/>
          <xsd:enumeration value="Externe communicatie (Permanent bewaren)"/>
          <xsd:enumeration value="Goederen- en instrumentenbeheer (5 jaar)"/>
          <xsd:enumeration value="Hotspot (Permanent bewaren)"/>
          <xsd:enumeration value="Interne (team)overleggen (1 jaar)"/>
          <xsd:enumeration value="Interne audits (10 jaar)"/>
          <xsd:enumeration value="Inzet plegen bij crisis en calamiteiten (Permanent bewaren)"/>
          <xsd:enumeration value="Klant(tevredenheids)onderzoek (10 jaar)"/>
          <xsd:enumeration value="Managementrapportages (7 jaar)"/>
          <xsd:enumeration value="Opleiden en trainen van externen (5 jaar)"/>
          <xsd:enumeration value="Opleiden, trainen, voorlichten en oefenen van eigen medewerkers (5 jaar)"/>
          <xsd:enumeration value="Organiseren van activiteiten voor personeel (7 jaar)"/>
          <xsd:enumeration value="Planning en roosters opstellen (7 jaar)"/>
          <xsd:enumeration value="Planning, control en rapportage (Permanent bewaren)"/>
          <xsd:enumeration value="Procesbeschrijvingen (Permanent bewaren)"/>
          <xsd:enumeration value="Projecten uitvoeren (Afhankelijk van onderwerp)"/>
          <xsd:enumeration value="Protocollen (10 jaar)"/>
          <xsd:enumeration value="Risicomanagement (10 jaar)"/>
          <xsd:enumeration value="Stageplaatsen organiseren (10 jaar)"/>
          <xsd:enumeration value="Werkinstructies (5 jaar)"/>
          <xsd:enumeration value="Werving van personeel (10 jaar)"/>
        </xsd:restriction>
      </xsd:simpleType>
    </xsd:element>
    <xsd:element name="Documentstatus" ma:index="3" nillable="true" ma:displayName="Documentstatus" ma:internalName="Documentstatus">
      <xsd:simpleType>
        <xsd:restriction base="dms:Choice">
          <xsd:enumeration value="Concept"/>
          <xsd:enumeration value="Definitief"/>
        </xsd:restriction>
      </xsd:simpleType>
    </xsd:element>
    <xsd:element name="Organisatie" ma:index="8" nillable="true" ma:displayName="Organisatie" ma:default="GHOR" ma:internalName="Organisatie">
      <xsd:simpleType>
        <xsd:restriction base="dms:Choice">
          <xsd:enumeration value="HSC"/>
          <xsd:enumeration value="HVB"/>
          <xsd:enumeration value="NOG"/>
          <xsd:enumeration value="RAV"/>
          <xsd:enumeration value="WB"/>
        </xsd:restriction>
      </xsd:simpleType>
    </xsd:element>
    <xsd:element name="Gecontroleerd_x0020_door_x0020_informatiebeheer" ma:index="9" nillable="true" ma:displayName="Gecontroleerd door informatiebeheer" ma:internalName="Gecontroleerd_x0020_door_x0020_informatiebeheer">
      <xsd:simpleType>
        <xsd:restriction base="dms:Choice">
          <xsd:enumeration value="Ja"/>
          <xsd:enumeration value="Nee"/>
        </xsd:restriction>
      </xsd:simpleType>
    </xsd:element>
    <xsd:element name="_dlc_DocIdPersistId" ma:index="12" nillable="true" ma:displayName="Persist ID" ma:description="Keep ID on add." ma:hidden="true" ma:internalName="_dlc_DocIdPersistId" ma:readOnly="true">
      <xsd:simpleType>
        <xsd:restriction base="dms:Boolean"/>
      </xsd:simpleType>
    </xsd:element>
    <xsd:element name="_dlc_DocId" ma:index="15" nillable="true" ma:displayName="Waarde van de document-id" ma:description="The value of the document ID assigned to this item." ma:indexed="true" ma:internalName="_dlc_DocId" ma:readOnly="true">
      <xsd:simpleType>
        <xsd:restriction base="dms:Text"/>
      </xsd:simpleType>
    </xsd:element>
    <xsd:element name="_dlc_DocIdUrl" ma:index="17" nillable="true" ma:displayName="Document-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cd3556a-8845-4381-9ab1-80dc7cf34289" elementFormDefault="qualified">
    <xsd:import namespace="http://schemas.microsoft.com/office/2006/documentManagement/types"/>
    <xsd:import namespace="http://schemas.microsoft.com/office/infopath/2007/PartnerControls"/>
    <xsd:element name="GgdPractitioner" ma:index="4" nillable="true" ma:displayName="Behandelaar" ma:list="UserInfo" ma:SharePointGroup="0" ma:internalName="GgdPractitio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21" nillable="true" ma:displayName="Taxonomy Catch All Column" ma:hidden="true" ma:list="{ae68882a-09f1-4c60-855d-894e1756f085}" ma:internalName="TaxCatchAll" ma:showField="CatchAllData" ma:web="d0da58ef-2222-487d-90fb-7cf73f23014a">
      <xsd:complexType>
        <xsd:complexContent>
          <xsd:extension base="dms:MultiChoiceLookup">
            <xsd:sequence>
              <xsd:element name="Value" type="dms:Lookup" maxOccurs="unbounded" minOccurs="0" nillable="true"/>
            </xsd:sequence>
          </xsd:extension>
        </xsd:complexContent>
      </xsd:complexType>
    </xsd:element>
    <xsd:element name="TaxCatchAllLabel" ma:index="22" nillable="true" ma:displayName="Taxonomy Catch All Column1" ma:hidden="true" ma:list="{ae68882a-09f1-4c60-855d-894e1756f085}" ma:internalName="TaxCatchAllLabel" ma:readOnly="true" ma:showField="CatchAllDataLabel" ma:web="d0da58ef-2222-487d-90fb-7cf73f23014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f7c12ff-62a7-41e2-b7c4-57e3c85fe2ec" elementFormDefault="qualified">
    <xsd:import namespace="http://schemas.microsoft.com/office/2006/documentManagement/types"/>
    <xsd:import namespace="http://schemas.microsoft.com/office/infopath/2007/PartnerControls"/>
    <xsd:element name="GgdStartDate" ma:index="5" nillable="true" ma:displayName="Startdatum" ma:format="DateOnly" ma:internalName="GgdStartDate">
      <xsd:simpleType>
        <xsd:restriction base="dms:DateTime"/>
      </xsd:simpleType>
    </xsd:element>
    <xsd:element name="GgdEndDate" ma:index="6" nillable="true" ma:displayName="Afhandeldatum" ma:format="DateOnly" ma:internalName="GgdEndDate">
      <xsd:simpleType>
        <xsd:restriction base="dms:DateTime"/>
      </xsd:simpleType>
    </xsd:element>
    <xsd:element name="GgdPractitionerStatus" ma:index="7" nillable="true" ma:displayName="Behandelstatus" ma:format="Dropdown" ma:internalName="GgdPractitionerStatus">
      <xsd:simpleType>
        <xsd:restriction base="dms:Choice">
          <xsd:enumeration value="In behandeling"/>
          <xsd:enumeration value="Afgehandeld"/>
        </xsd:restriction>
      </xsd:simpleType>
    </xsd:element>
  </xsd:schema>
  <xsd:schema xmlns:xsd="http://www.w3.org/2001/XMLSchema" xmlns:xs="http://www.w3.org/2001/XMLSchema" xmlns:dms="http://schemas.microsoft.com/office/2006/documentManagement/types" xmlns:pc="http://schemas.microsoft.com/office/infopath/2007/PartnerControls" targetNamespace="2e72255a-4045-40d5-8310-a9937806ea08" elementFormDefault="qualified">
    <xsd:import namespace="http://schemas.microsoft.com/office/2006/documentManagement/types"/>
    <xsd:import namespace="http://schemas.microsoft.com/office/infopath/2007/PartnerControls"/>
    <xsd:element name="label" ma:index="11" nillable="true" ma:displayName="label" ma:description="Waar we de labels van de verschillende bestanden neerzetten. " ma:format="Dropdown" ma:internalName="label">
      <xsd:simpleType>
        <xsd:restriction base="dms:Text">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d2f11b-e0e3-409a-841c-e0a0fdabfd77"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5cd3556a-8845-4381-9ab1-80dc7cf34289" xsi:nil="true"/>
    <lcf76f155ced4ddcb4097134ff3c332f xmlns="2e72255a-4045-40d5-8310-a9937806ea08">
      <Terms xmlns="http://schemas.microsoft.com/office/infopath/2007/PartnerControls"/>
    </lcf76f155ced4ddcb4097134ff3c332f>
    <label xmlns="2e72255a-4045-40d5-8310-a9937806ea08" xsi:nil="true"/>
    <_dlc_DocId xmlns="d0da58ef-2222-487d-90fb-7cf73f23014a">WBDOC-526027385-93602</_dlc_DocId>
    <_dlc_DocIdUrl xmlns="d0da58ef-2222-487d-90fb-7cf73f23014a">
      <Url>https://hetservicecentrum.sharepoint.com/sites/GHORTBMWN/_layouts/15/DocIdRedir.aspx?ID=WBDOC-526027385-93602</Url>
      <Description>WBDOC-526027385-93602</Description>
    </_dlc_DocIdUrl>
    <Proces xmlns="d0da58ef-2222-487d-90fb-7cf73f23014a" xsi:nil="true"/>
    <GgdPractitionerStatus xmlns="3f7c12ff-62a7-41e2-b7c4-57e3c85fe2ec" xsi:nil="true"/>
    <Organisatie xmlns="d0da58ef-2222-487d-90fb-7cf73f23014a">GHOR</Organisatie>
    <GgdEndDate xmlns="3f7c12ff-62a7-41e2-b7c4-57e3c85fe2ec" xsi:nil="true"/>
    <GgdStartDate xmlns="3f7c12ff-62a7-41e2-b7c4-57e3c85fe2ec" xsi:nil="true"/>
    <Documentstatus xmlns="d0da58ef-2222-487d-90fb-7cf73f23014a" xsi:nil="true"/>
    <Gecontroleerd_x0020_door_x0020_informatiebeheer xmlns="d0da58ef-2222-487d-90fb-7cf73f23014a" xsi:nil="true"/>
    <GgdPractitioner xmlns="5cd3556a-8845-4381-9ab1-80dc7cf34289">
      <UserInfo>
        <DisplayName/>
        <AccountId xsi:nil="true"/>
        <AccountType/>
      </UserInfo>
    </GgdPractitioner>
  </documentManagement>
</p:properties>
</file>

<file path=customXml/itemProps1.xml><?xml version="1.0" encoding="utf-8"?>
<ds:datastoreItem xmlns:ds="http://schemas.openxmlformats.org/officeDocument/2006/customXml" ds:itemID="{2D9BA094-EC67-442A-90AC-ADD0EFF25221}"/>
</file>

<file path=customXml/itemProps2.xml><?xml version="1.0" encoding="utf-8"?>
<ds:datastoreItem xmlns:ds="http://schemas.openxmlformats.org/officeDocument/2006/customXml" ds:itemID="{95E7DC9B-4072-4FDF-8963-12351885F461}">
  <ds:schemaRefs>
    <ds:schemaRef ds:uri="http://schemas.microsoft.com/sharepoint/events"/>
  </ds:schemaRefs>
</ds:datastoreItem>
</file>

<file path=customXml/itemProps3.xml><?xml version="1.0" encoding="utf-8"?>
<ds:datastoreItem xmlns:ds="http://schemas.openxmlformats.org/officeDocument/2006/customXml" ds:itemID="{292B2211-33D9-4807-B6AC-1CD9CC83FE26}">
  <ds:schemaRefs>
    <ds:schemaRef ds:uri="http://schemas.microsoft.com/sharepoint/v3/contenttype/forms"/>
  </ds:schemaRefs>
</ds:datastoreItem>
</file>

<file path=customXml/itemProps4.xml><?xml version="1.0" encoding="utf-8"?>
<ds:datastoreItem xmlns:ds="http://schemas.openxmlformats.org/officeDocument/2006/customXml" ds:itemID="{0819C01B-7DE8-4DC6-ACB5-AF5DC25796B0}">
  <ds:schemaRefs>
    <ds:schemaRef ds:uri="2e72255a-4045-40d5-8310-a9937806ea08"/>
    <ds:schemaRef ds:uri="3f7c12ff-62a7-41e2-b7c4-57e3c85fe2ec"/>
    <ds:schemaRef ds:uri="5cd3556a-8845-4381-9ab1-80dc7cf34289"/>
    <ds:schemaRef ds:uri="d0da58ef-2222-487d-90fb-7cf73f23014a"/>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569</Words>
  <Application>Microsoft Office PowerPoint</Application>
  <PresentationFormat>Diavoorstelling (4:3)</PresentationFormat>
  <Paragraphs>74</Paragraphs>
  <Slides>8</Slides>
  <Notes>7</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8</vt:i4>
      </vt:variant>
    </vt:vector>
  </HeadingPairs>
  <TitlesOfParts>
    <vt:vector size="11" baseType="lpstr">
      <vt:lpstr>Arial</vt:lpstr>
      <vt:lpstr>Calibri</vt:lpstr>
      <vt:lpstr>Kantoorthema</vt:lpstr>
      <vt:lpstr>PowerPoint-presentatie</vt:lpstr>
      <vt:lpstr>Programma 26 september</vt:lpstr>
      <vt:lpstr>introductie</vt:lpstr>
      <vt:lpstr>Opbrengst van vandaag</vt:lpstr>
      <vt:lpstr>Scenario</vt:lpstr>
      <vt:lpstr>Pauze 15 minuten</vt:lpstr>
      <vt:lpstr>Vervolg</vt:lpstr>
      <vt:lpstr>PowerPoint-presentatie</vt:lpstr>
    </vt:vector>
  </TitlesOfParts>
  <Company>Het Service Centrum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Standaard PPT</dc:title>
  <dc:creator>Bekker, Monique de</dc:creator>
  <cp:lastModifiedBy>Spee, Bertine</cp:lastModifiedBy>
  <cp:revision>1</cp:revision>
  <dcterms:created xsi:type="dcterms:W3CDTF">2015-09-14T07:53:21Z</dcterms:created>
  <dcterms:modified xsi:type="dcterms:W3CDTF">2023-10-02T11:59:47Z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0x01010032BFCF0B4ED1F248A04F0BC4CDA2D40E006F2788543EBF8547BC3DD57EBDF12BF8</vt:lpwstr>
  </property>
  <property fmtid="{D5CDD505-2E9C-101B-9397-08002B2CF9AE}" pid="3" name="GgdProcess">
    <vt:lpwstr/>
  </property>
  <property fmtid="{D5CDD505-2E9C-101B-9397-08002B2CF9AE}" pid="4" name="GgdDocumentType">
    <vt:lpwstr/>
  </property>
  <property fmtid="{D5CDD505-2E9C-101B-9397-08002B2CF9AE}" pid="5" name="GgdDossierType">
    <vt:lpwstr/>
  </property>
  <property fmtid="{D5CDD505-2E9C-101B-9397-08002B2CF9AE}" pid="6" name="a8c964b986fa4160beaee6953d04ad3f">
    <vt:lpwstr/>
  </property>
  <property fmtid="{D5CDD505-2E9C-101B-9397-08002B2CF9AE}" pid="7" name="MediaServiceImageTags">
    <vt:lpwstr/>
  </property>
  <property fmtid="{D5CDD505-2E9C-101B-9397-08002B2CF9AE}" pid="8" name="m20c2a6abae444559c4bae1cd2908b0c">
    <vt:lpwstr/>
  </property>
  <property fmtid="{D5CDD505-2E9C-101B-9397-08002B2CF9AE}" pid="9" name="GgdOrganization">
    <vt:lpwstr/>
  </property>
  <property fmtid="{D5CDD505-2E9C-101B-9397-08002B2CF9AE}" pid="10" name="GgdResponsible">
    <vt:lpwstr/>
  </property>
  <property fmtid="{D5CDD505-2E9C-101B-9397-08002B2CF9AE}" pid="11" name="_dlc_DocIdItemGuid">
    <vt:lpwstr>f55d929f-e907-403b-9d9b-024daac266ce</vt:lpwstr>
  </property>
  <property fmtid="{D5CDD505-2E9C-101B-9397-08002B2CF9AE}" pid="12" name="SharedWithUsers">
    <vt:lpwstr>1243;#Janssen - Richter, Yvette;#27;#Spee, Bertine</vt:lpwstr>
  </property>
</Properties>
</file>